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33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80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2" d="100"/>
          <a:sy n="102" d="100"/>
        </p:scale>
        <p:origin x="9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1" Type="http://schemas.openxmlformats.org/officeDocument/2006/relationships/tableStyles" Target="tableStyles.xml"/><Relationship Id="rId30" Type="http://schemas.openxmlformats.org/officeDocument/2006/relationships/viewProps" Target="viewProps.xml"/><Relationship Id="rId3" Type="http://schemas.openxmlformats.org/officeDocument/2006/relationships/slide" Target="slides/slide1.xml"/><Relationship Id="rId29" Type="http://schemas.openxmlformats.org/officeDocument/2006/relationships/presProps" Target="presProps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1.x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2.x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22.png"/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3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4.x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27.png"/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5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7.x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29.png"/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8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3.svg"/><Relationship Id="rId2" Type="http://schemas.openxmlformats.org/officeDocument/2006/relationships/image" Target="../media/image32.png"/><Relationship Id="rId1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9.x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36.png"/><Relationship Id="rId4" Type="http://schemas.openxmlformats.org/officeDocument/2006/relationships/image" Target="../media/image16.png"/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20.x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39.png"/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image" Target="../media/image4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6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7.xml"/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8.x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13.png"/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1500188"/>
            <a:ext cx="8001000" cy="6667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5250"/>
              </a:lnSpc>
              <a:buNone/>
            </a:pPr>
            <a:r>
              <a:rPr lang="en-US" sz="3750" b="1" dirty="0">
                <a:solidFill>
                  <a:srgbClr val="00773D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《科學技術獎勵計劃》說明會</a:t>
            </a:r>
            <a:endParaRPr lang="en-US" sz="3750" dirty="0"/>
          </a:p>
        </p:txBody>
      </p:sp>
      <p:sp>
        <p:nvSpPr>
          <p:cNvPr id="4" name="Text 1"/>
          <p:cNvSpPr/>
          <p:nvPr/>
        </p:nvSpPr>
        <p:spPr>
          <a:xfrm>
            <a:off x="518795" y="3859848"/>
            <a:ext cx="8001000" cy="4000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3150"/>
              </a:lnSpc>
              <a:buNone/>
            </a:pPr>
            <a:r>
              <a:rPr lang="en-US" sz="22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科學技術發展基金</a:t>
            </a:r>
            <a:endParaRPr lang="en-US" sz="2250" dirty="0"/>
          </a:p>
        </p:txBody>
      </p:sp>
      <p:sp>
        <p:nvSpPr>
          <p:cNvPr id="5" name="Shape 2"/>
          <p:cNvSpPr/>
          <p:nvPr/>
        </p:nvSpPr>
        <p:spPr>
          <a:xfrm>
            <a:off x="4269581" y="2976563"/>
            <a:ext cx="604838" cy="114300"/>
          </a:xfrm>
          <a:prstGeom prst="rect">
            <a:avLst/>
          </a:prstGeom>
          <a:solidFill>
            <a:srgbClr val="00773D"/>
          </a:solidFill>
        </p:spPr>
      </p:sp>
      <p:sp>
        <p:nvSpPr>
          <p:cNvPr id="6" name="Text 3"/>
          <p:cNvSpPr/>
          <p:nvPr/>
        </p:nvSpPr>
        <p:spPr>
          <a:xfrm>
            <a:off x="571500" y="3424238"/>
            <a:ext cx="8001000" cy="219075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1725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2026.0</a:t>
            </a:r>
            <a:r>
              <a:rPr lang="en-US" altLang="zh-TW" sz="120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5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1"/>
          <a:srcRect t="3571" b="3571"/>
          <a:stretch>
            <a:fillRect/>
          </a:stretch>
        </p:blipFill>
        <p:spPr>
          <a:xfrm>
            <a:off x="0" y="0"/>
            <a:ext cx="9144000" cy="12382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71500" y="285750"/>
            <a:ext cx="8001000" cy="4000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3150"/>
              </a:lnSpc>
              <a:buNone/>
            </a:pPr>
            <a:r>
              <a:rPr lang="en-US" sz="28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獎勵對象及成果要求--特別獎勵</a:t>
            </a:r>
            <a:endParaRPr lang="en-US" sz="2800" dirty="0"/>
          </a:p>
        </p:txBody>
      </p:sp>
      <p:sp>
        <p:nvSpPr>
          <p:cNvPr id="7" name="Text 4"/>
          <p:cNvSpPr/>
          <p:nvPr/>
        </p:nvSpPr>
        <p:spPr>
          <a:xfrm>
            <a:off x="571500" y="2247900"/>
            <a:ext cx="8001000" cy="10477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於開始接受獎勵申請之日的前五年內，獲得國家自然科學獎、國家技術發明獎或國家科學技術進步獎，正在澳門進行科學研究或技術開發活動的下列人士，或依法在澳門設立並具有法律人格的私人實體、公立高等院校或公立醫療機構的首三名獲獎者。</a:t>
            </a:r>
            <a:endParaRPr lang="en-US" sz="1200" dirty="0"/>
          </a:p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20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澳門居民</a:t>
            </a:r>
            <a:endParaRPr lang="en-US" sz="1200" dirty="0"/>
          </a:p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20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依法獲許可在澳門工作的人士</a:t>
            </a:r>
            <a:endParaRPr lang="en-US" sz="1200" dirty="0"/>
          </a:p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20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於澳門高等院校就讀高等教育課程的學生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 0" descr="preencoded.png"/>
          <p:cNvPicPr>
            <a:picLocks noChangeAspect="1"/>
          </p:cNvPicPr>
          <p:nvPr/>
        </p:nvPicPr>
        <p:blipFill>
          <a:blip r:embed="rId1"/>
          <a:srcRect t="3571" b="3571"/>
          <a:stretch>
            <a:fillRect/>
          </a:stretch>
        </p:blipFill>
        <p:spPr>
          <a:xfrm>
            <a:off x="0" y="0"/>
            <a:ext cx="9144000" cy="12382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71500" y="285750"/>
            <a:ext cx="8001000" cy="4000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3150"/>
              </a:lnSpc>
              <a:buNone/>
            </a:pPr>
            <a:r>
              <a:rPr lang="en-US" sz="28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申請方式</a:t>
            </a:r>
            <a:endParaRPr lang="en-US" sz="2800" dirty="0"/>
          </a:p>
        </p:txBody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190625" y="2000250"/>
            <a:ext cx="476250" cy="47625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571500" y="2590800"/>
            <a:ext cx="1714500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165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申報系統</a:t>
            </a:r>
            <a:endParaRPr lang="en-US" sz="1200" dirty="0"/>
          </a:p>
        </p:txBody>
      </p:sp>
      <p:sp>
        <p:nvSpPr>
          <p:cNvPr id="8" name="Text 4"/>
          <p:cNvSpPr/>
          <p:nvPr/>
        </p:nvSpPr>
        <p:spPr>
          <a:xfrm>
            <a:off x="571500" y="2838450"/>
            <a:ext cx="1714500" cy="747395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1650"/>
              </a:lnSpc>
              <a:buNone/>
            </a:pPr>
            <a:r>
              <a:rPr lang="en-US" altLang="en-US" sz="105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https://grants-pri.fdct.gov.mo/irisweb/login</a:t>
            </a:r>
            <a:endParaRPr lang="en-US" altLang="en-US" sz="1050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Microsoft YaHei" panose="020B0503020204020204" pitchFamily="34" charset="-120"/>
            </a:endParaRPr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3286125" y="2000250"/>
            <a:ext cx="476250" cy="47625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2667000" y="2590800"/>
            <a:ext cx="1714500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165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登錄帳戶</a:t>
            </a:r>
            <a:endParaRPr lang="en-US" sz="1200" dirty="0"/>
          </a:p>
        </p:txBody>
      </p:sp>
      <p:sp>
        <p:nvSpPr>
          <p:cNvPr id="11" name="Text 6"/>
          <p:cNvSpPr/>
          <p:nvPr/>
        </p:nvSpPr>
        <p:spPr>
          <a:xfrm>
            <a:off x="2667000" y="2838450"/>
            <a:ext cx="1714500" cy="10477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>
              <a:lnSpc>
                <a:spcPts val="165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澳門公共服務一戶通（個人）</a:t>
            </a:r>
            <a:endParaRPr lang="en-US" sz="1050" dirty="0"/>
          </a:p>
          <a:p>
            <a:pPr marL="0" indent="0">
              <a:lnSpc>
                <a:spcPts val="165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https://www.gov.mo/zh-hant/services/ps-1047/ps-1047a/</a:t>
            </a:r>
            <a:endParaRPr lang="en-US" sz="1050" dirty="0"/>
          </a:p>
        </p:txBody>
      </p:sp>
      <p:pic>
        <p:nvPicPr>
          <p:cNvPr id="12" name="Image 3" descr="preencoded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5381625" y="2000250"/>
            <a:ext cx="476250" cy="47625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62500" y="2590800"/>
            <a:ext cx="1714500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165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線上提交</a:t>
            </a:r>
            <a:endParaRPr lang="en-US" sz="1200" dirty="0"/>
          </a:p>
        </p:txBody>
      </p:sp>
      <p:sp>
        <p:nvSpPr>
          <p:cNvPr id="14" name="Text 8"/>
          <p:cNvSpPr/>
          <p:nvPr/>
        </p:nvSpPr>
        <p:spPr>
          <a:xfrm>
            <a:off x="4762500" y="2838450"/>
            <a:ext cx="1714500" cy="41910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>
              <a:lnSpc>
                <a:spcPts val="165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申請者須以澳門特區的任一式語文或英文填寫。</a:t>
            </a:r>
            <a:endParaRPr lang="en-US" sz="1050" dirty="0"/>
          </a:p>
        </p:txBody>
      </p:sp>
      <p:pic>
        <p:nvPicPr>
          <p:cNvPr id="15" name="Image 4" descr="preencoded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7477125" y="2000250"/>
            <a:ext cx="476250" cy="47625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6858000" y="2590800"/>
            <a:ext cx="1714500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165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紙質材料</a:t>
            </a:r>
            <a:endParaRPr lang="en-US" sz="1200" dirty="0"/>
          </a:p>
        </p:txBody>
      </p:sp>
      <p:sp>
        <p:nvSpPr>
          <p:cNvPr id="17" name="Text 10"/>
          <p:cNvSpPr/>
          <p:nvPr/>
        </p:nvSpPr>
        <p:spPr>
          <a:xfrm>
            <a:off x="6858000" y="2838450"/>
            <a:ext cx="1714500" cy="14668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>
              <a:lnSpc>
                <a:spcPts val="1650"/>
              </a:lnSpc>
              <a:buNone/>
            </a:pPr>
            <a:r>
              <a:rPr lang="en-US" sz="105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科學技術獎︰非一戶通用戶，或一戶通用戶未獲得所有申請者授權同意，需於申請期結束前遞交</a:t>
            </a:r>
            <a:r>
              <a:rPr lang="zh-TW" alt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。</a:t>
            </a:r>
            <a:endParaRPr lang="en-US" sz="1050" dirty="0"/>
          </a:p>
          <a:p>
            <a:pPr marL="0" indent="0">
              <a:lnSpc>
                <a:spcPts val="1650"/>
              </a:lnSpc>
              <a:buNone/>
            </a:pPr>
            <a:r>
              <a:rPr lang="en-US" sz="105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研究生科技研發獎︰非一戶通用戶，需於申請期結束前遞交</a:t>
            </a:r>
            <a:r>
              <a:rPr lang="zh-TW" alt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。</a:t>
            </a:r>
            <a:endParaRPr lang="en-US" sz="10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1"/>
          <a:srcRect t="3571" b="3571"/>
          <a:stretch>
            <a:fillRect/>
          </a:stretch>
        </p:blipFill>
        <p:spPr>
          <a:xfrm>
            <a:off x="0" y="0"/>
            <a:ext cx="9144000" cy="12382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71500" y="285750"/>
            <a:ext cx="8001000" cy="4000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3150"/>
              </a:lnSpc>
              <a:buNone/>
            </a:pPr>
            <a:r>
              <a:rPr lang="en-US" sz="28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申請文件</a:t>
            </a:r>
            <a:endParaRPr lang="en-US" sz="2800" dirty="0"/>
          </a:p>
        </p:txBody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00050" y="1125357"/>
            <a:ext cx="2781151" cy="4014788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752475" y="1906407"/>
            <a:ext cx="2076301" cy="252413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9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科學技術獎</a:t>
            </a:r>
            <a:endParaRPr lang="en-US" sz="1200" dirty="0"/>
          </a:p>
        </p:txBody>
      </p:sp>
      <p:sp>
        <p:nvSpPr>
          <p:cNvPr id="8" name="Text 4"/>
          <p:cNvSpPr/>
          <p:nvPr/>
        </p:nvSpPr>
        <p:spPr>
          <a:xfrm>
            <a:off x="752475" y="2259489"/>
            <a:ext cx="2076301" cy="255270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申請書</a:t>
            </a:r>
            <a:endParaRPr lang="en-US" sz="1050" dirty="0"/>
          </a:p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身份證明文件，非澳門居民尚須提交在讀證明或獲許可在澳門工作的證明</a:t>
            </a:r>
            <a:endParaRPr lang="en-US" sz="1050" dirty="0"/>
          </a:p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副教授或以上的人士撰寫的推薦信</a:t>
            </a:r>
            <a:endParaRPr lang="en-US" sz="1050" dirty="0"/>
          </a:p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用於獎項申請的成果證明</a:t>
            </a:r>
            <a:endParaRPr lang="en-US" sz="1050" dirty="0"/>
          </a:p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自然科學獎︰著作及論文上限為五篇</a:t>
            </a:r>
            <a:endParaRPr lang="en-US" sz="1050" dirty="0"/>
          </a:p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技術發明獎及科技進步獎︰成果證明上限為十項</a:t>
            </a:r>
            <a:endParaRPr lang="en-US" sz="1050" dirty="0"/>
          </a:p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知識產權責任聲明書</a:t>
            </a:r>
            <a:endParaRPr lang="en-US" sz="1050" dirty="0"/>
          </a:p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合作者同意使用成果的聲明書</a:t>
            </a:r>
            <a:endParaRPr lang="en-US" sz="1050" dirty="0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3181201" y="1125357"/>
            <a:ext cx="2781151" cy="4014788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3533626" y="1906407"/>
            <a:ext cx="2076301" cy="252413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9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研究生科技研發獎</a:t>
            </a:r>
            <a:endParaRPr lang="en-US" sz="1200" dirty="0"/>
          </a:p>
        </p:txBody>
      </p:sp>
      <p:sp>
        <p:nvSpPr>
          <p:cNvPr id="11" name="Text 6"/>
          <p:cNvSpPr/>
          <p:nvPr/>
        </p:nvSpPr>
        <p:spPr>
          <a:xfrm>
            <a:off x="3533626" y="2196920"/>
            <a:ext cx="2076301" cy="171450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申請書</a:t>
            </a:r>
            <a:endParaRPr lang="en-US" sz="1050" dirty="0"/>
          </a:p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身份證明文件</a:t>
            </a:r>
            <a:endParaRPr lang="en-US" sz="1050" dirty="0"/>
          </a:p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與申請對應學歷組別的就讀證明</a:t>
            </a:r>
            <a:endParaRPr lang="en-US" sz="1050" dirty="0"/>
          </a:p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澳門就讀︰獲高等院校推薦</a:t>
            </a:r>
            <a:endParaRPr lang="en-US" sz="1050" dirty="0"/>
          </a:p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外地就讀︰與申請對應學歷組別的論文指導老師的推薦</a:t>
            </a:r>
            <a:endParaRPr lang="en-US" sz="1050" dirty="0"/>
          </a:p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用於獎項申請的成果證明</a:t>
            </a:r>
            <a:endParaRPr lang="en-US" sz="1050" dirty="0"/>
          </a:p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知識產權責任聲明書</a:t>
            </a:r>
            <a:endParaRPr lang="en-US" sz="1050" dirty="0"/>
          </a:p>
        </p:txBody>
      </p:sp>
      <p:pic>
        <p:nvPicPr>
          <p:cNvPr id="12" name="Image 3" descr="preencoded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5962352" y="1125357"/>
            <a:ext cx="2781151" cy="4014788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6314777" y="1906407"/>
            <a:ext cx="2076301" cy="252413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9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特別獎勵</a:t>
            </a:r>
            <a:endParaRPr lang="en-US" sz="1200" dirty="0"/>
          </a:p>
        </p:txBody>
      </p:sp>
      <p:sp>
        <p:nvSpPr>
          <p:cNvPr id="14" name="Text 8"/>
          <p:cNvSpPr/>
          <p:nvPr/>
        </p:nvSpPr>
        <p:spPr>
          <a:xfrm>
            <a:off x="6314777" y="2254676"/>
            <a:ext cx="2076301" cy="19240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申請書</a:t>
            </a:r>
            <a:endParaRPr lang="en-US" sz="1050" dirty="0"/>
          </a:p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身份證明文件，非澳門居民尚須提交在讀證明或獲許可在澳門工作的證明/在澳門特區依法設立的證明文件</a:t>
            </a:r>
            <a:endParaRPr lang="en-US" sz="1050" dirty="0"/>
          </a:p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申請國家自然科學獎、國家技術發明獎或國家科學技術進步獎的資料，以及獲頒有關獎勵的證明文件</a:t>
            </a:r>
            <a:endParaRPr lang="en-US" sz="1050" dirty="0"/>
          </a:p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知識產權責任聲明書</a:t>
            </a:r>
            <a:endParaRPr lang="en-US" sz="10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0" descr="preencoded.png"/>
          <p:cNvPicPr>
            <a:picLocks noChangeAspect="1"/>
          </p:cNvPicPr>
          <p:nvPr/>
        </p:nvPicPr>
        <p:blipFill>
          <a:blip r:embed="rId1"/>
          <a:srcRect t="3571" b="3571"/>
          <a:stretch>
            <a:fillRect/>
          </a:stretch>
        </p:blipFill>
        <p:spPr>
          <a:xfrm>
            <a:off x="0" y="0"/>
            <a:ext cx="9144000" cy="12382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71500" y="285750"/>
            <a:ext cx="8001000" cy="4000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3150"/>
              </a:lnSpc>
              <a:buNone/>
            </a:pPr>
            <a:r>
              <a:rPr lang="en-US" sz="28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形式審查要點</a:t>
            </a:r>
            <a:endParaRPr lang="en-US" sz="2800" dirty="0"/>
          </a:p>
        </p:txBody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00050" y="1269729"/>
            <a:ext cx="4171950" cy="3595688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752475" y="2329385"/>
            <a:ext cx="3467100" cy="252413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9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文件是否齊備、資格是否符合</a:t>
            </a:r>
            <a:endParaRPr lang="en-US" sz="1200" dirty="0"/>
          </a:p>
        </p:txBody>
      </p:sp>
      <p:sp>
        <p:nvSpPr>
          <p:cNvPr id="8" name="Text 4"/>
          <p:cNvSpPr/>
          <p:nvPr/>
        </p:nvSpPr>
        <p:spPr>
          <a:xfrm>
            <a:off x="752475" y="2619898"/>
            <a:ext cx="3467100" cy="2476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存在缺漏或不完整需在15日內補交。</a:t>
            </a:r>
            <a:endParaRPr lang="en-US" sz="1050" dirty="0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4572000" y="1269729"/>
            <a:ext cx="4171950" cy="3595688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4924425" y="2050779"/>
            <a:ext cx="3467100" cy="252413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9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拒絕申請情況</a:t>
            </a:r>
            <a:endParaRPr lang="en-US" sz="1200" dirty="0"/>
          </a:p>
        </p:txBody>
      </p:sp>
      <p:sp>
        <p:nvSpPr>
          <p:cNvPr id="11" name="Text 6"/>
          <p:cNvSpPr/>
          <p:nvPr/>
        </p:nvSpPr>
        <p:spPr>
          <a:xfrm>
            <a:off x="4924425" y="2341292"/>
            <a:ext cx="3467100" cy="213360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不符合獎勵對象的規定及成果規範要求</a:t>
            </a: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。</a:t>
            </a:r>
            <a:endParaRPr lang="en-US" sz="1050" dirty="0"/>
          </a:p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申請所依據的項目或成果不屬於科技領域</a:t>
            </a: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。</a:t>
            </a:r>
            <a:endParaRPr lang="en-US" sz="1050" dirty="0"/>
          </a:p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未在指定期間補正申請缺漏</a:t>
            </a: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。</a:t>
            </a:r>
            <a:endParaRPr lang="en-US" sz="1050" dirty="0"/>
          </a:p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申請者提出多於一項科學技術獎的申請</a:t>
            </a: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。</a:t>
            </a:r>
            <a:endParaRPr lang="en-US" sz="1050" dirty="0"/>
          </a:p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相同成果被用作申請多項科學技術獎</a:t>
            </a: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。</a:t>
            </a:r>
            <a:endParaRPr lang="en-US" sz="1050" dirty="0"/>
          </a:p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以曾獲授予科學技術獎所依據的成果，再次申請</a:t>
            </a: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。</a:t>
            </a:r>
            <a:endParaRPr lang="en-US" sz="1050" dirty="0"/>
          </a:p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以曾獲授予特別獎勵所依據的成果，申請科學技術獎或特別獎勵</a:t>
            </a: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。</a:t>
            </a:r>
            <a:endParaRPr lang="en-US" sz="1050" dirty="0"/>
          </a:p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自獎勵被取消之日起計四年內，同一利害關係人再次提出科學技術獎勵的申請</a:t>
            </a: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。</a:t>
            </a:r>
            <a:endParaRPr lang="en-US" sz="10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1"/>
          <a:srcRect t="3571" b="3571"/>
          <a:stretch>
            <a:fillRect/>
          </a:stretch>
        </p:blipFill>
        <p:spPr>
          <a:xfrm>
            <a:off x="0" y="0"/>
            <a:ext cx="9144000" cy="12382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71500" y="285750"/>
            <a:ext cx="8001000" cy="4000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3150"/>
              </a:lnSpc>
              <a:buNone/>
            </a:pPr>
            <a:r>
              <a:rPr lang="en-US" sz="28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評審標準</a:t>
            </a:r>
            <a:endParaRPr lang="en-US" sz="2800" dirty="0"/>
          </a:p>
        </p:txBody>
      </p:sp>
      <p:pic>
        <p:nvPicPr>
          <p:cNvPr id="6" name="Image 1" descr="preencoded.png"/>
          <p:cNvPicPr>
            <a:picLocks noChangeAspect="1"/>
          </p:cNvPicPr>
          <p:nvPr/>
        </p:nvPicPr>
        <p:blipFill rotWithShape="1">
          <a:blip r:embed="rId2"/>
          <a:srcRect l="66438" b="32843"/>
          <a:stretch>
            <a:fillRect/>
          </a:stretch>
        </p:blipFill>
        <p:spPr>
          <a:xfrm>
            <a:off x="3171824" y="1447801"/>
            <a:ext cx="1400175" cy="1372102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600075" y="1552575"/>
            <a:ext cx="2571750" cy="252413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r">
              <a:lnSpc>
                <a:spcPts val="169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自然科學獎</a:t>
            </a:r>
            <a:endParaRPr lang="en-US" sz="1200" dirty="0"/>
          </a:p>
        </p:txBody>
      </p:sp>
      <p:sp>
        <p:nvSpPr>
          <p:cNvPr id="8" name="Text 4"/>
          <p:cNvSpPr/>
          <p:nvPr/>
        </p:nvSpPr>
        <p:spPr>
          <a:xfrm>
            <a:off x="600075" y="1843088"/>
            <a:ext cx="2571750" cy="15049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171450" indent="-171450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科學價值與意義</a:t>
            </a:r>
            <a:endParaRPr lang="en-US" sz="1050" dirty="0"/>
          </a:p>
          <a:p>
            <a:pPr marL="171450" indent="-171450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科學發現程度</a:t>
            </a:r>
            <a:endParaRPr lang="en-US" sz="1050" dirty="0"/>
          </a:p>
          <a:p>
            <a:pPr marL="171450" indent="-171450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學術結論和觀點被國內外學術界認可和引用情況</a:t>
            </a:r>
            <a:endParaRPr lang="en-US" sz="1050" dirty="0"/>
          </a:p>
          <a:p>
            <a:pPr marL="171450" indent="-171450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主要論文發表刊物或著作的影響</a:t>
            </a:r>
            <a:endParaRPr lang="en-US" sz="1050" dirty="0"/>
          </a:p>
          <a:p>
            <a:pPr marL="171450" indent="-171450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對推動科學發展或滿足區域發展需求的作用</a:t>
            </a:r>
            <a:endParaRPr lang="en-US" sz="1050" dirty="0"/>
          </a:p>
        </p:txBody>
      </p:sp>
      <p:pic>
        <p:nvPicPr>
          <p:cNvPr id="12" name="Image 3" descr="preencoded.png"/>
          <p:cNvPicPr>
            <a:picLocks noChangeAspect="1"/>
          </p:cNvPicPr>
          <p:nvPr/>
        </p:nvPicPr>
        <p:blipFill rotWithShape="1">
          <a:blip r:embed="rId3"/>
          <a:srcRect l="66438" b="13576"/>
          <a:stretch>
            <a:fillRect/>
          </a:stretch>
        </p:blipFill>
        <p:spPr>
          <a:xfrm>
            <a:off x="3171824" y="3490913"/>
            <a:ext cx="1400175" cy="1403533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600075" y="3595688"/>
            <a:ext cx="2571750" cy="252413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r">
              <a:lnSpc>
                <a:spcPts val="169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技術發明獎</a:t>
            </a:r>
            <a:endParaRPr lang="en-US" sz="1200" dirty="0"/>
          </a:p>
        </p:txBody>
      </p:sp>
      <p:sp>
        <p:nvSpPr>
          <p:cNvPr id="14" name="Text 8"/>
          <p:cNvSpPr/>
          <p:nvPr/>
        </p:nvSpPr>
        <p:spPr>
          <a:xfrm>
            <a:off x="1808046" y="3886200"/>
            <a:ext cx="1493420" cy="10858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171450" indent="-171450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創造性</a:t>
            </a:r>
            <a:endParaRPr lang="en-US" sz="1050" dirty="0"/>
          </a:p>
          <a:p>
            <a:pPr marL="171450" indent="-171450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先進性</a:t>
            </a:r>
            <a:endParaRPr lang="en-US" sz="1050" dirty="0"/>
          </a:p>
          <a:p>
            <a:pPr marL="171450" indent="-171450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研究難度</a:t>
            </a:r>
            <a:endParaRPr lang="en-US" sz="1050" dirty="0"/>
          </a:p>
          <a:p>
            <a:pPr marL="171450" indent="-171450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技術成熟度及完備性</a:t>
            </a:r>
            <a:endParaRPr lang="en-US" sz="1050" dirty="0"/>
          </a:p>
          <a:p>
            <a:pPr marL="171450" indent="-171450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發展前景及潛在效益</a:t>
            </a:r>
            <a:endParaRPr lang="en-US" sz="1050" dirty="0"/>
          </a:p>
        </p:txBody>
      </p:sp>
      <p:pic>
        <p:nvPicPr>
          <p:cNvPr id="18" name="Image 5" descr="preencoded.png"/>
          <p:cNvPicPr>
            <a:picLocks noChangeAspect="1"/>
          </p:cNvPicPr>
          <p:nvPr/>
        </p:nvPicPr>
        <p:blipFill rotWithShape="1">
          <a:blip r:embed="rId4"/>
          <a:srcRect l="66438" b="32067"/>
          <a:stretch>
            <a:fillRect/>
          </a:stretch>
        </p:blipFill>
        <p:spPr>
          <a:xfrm>
            <a:off x="4649002" y="1431959"/>
            <a:ext cx="1400175" cy="1387943"/>
          </a:xfrm>
          <a:prstGeom prst="rect">
            <a:avLst/>
          </a:prstGeom>
        </p:spPr>
      </p:pic>
      <p:sp>
        <p:nvSpPr>
          <p:cNvPr id="19" name="Text 11"/>
          <p:cNvSpPr/>
          <p:nvPr/>
        </p:nvSpPr>
        <p:spPr>
          <a:xfrm>
            <a:off x="6049177" y="1543426"/>
            <a:ext cx="2571750" cy="252413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>
              <a:lnSpc>
                <a:spcPts val="169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科技進步獎</a:t>
            </a:r>
            <a:endParaRPr lang="en-US" sz="1200" dirty="0"/>
          </a:p>
        </p:txBody>
      </p:sp>
      <p:sp>
        <p:nvSpPr>
          <p:cNvPr id="20" name="Text 12"/>
          <p:cNvSpPr/>
          <p:nvPr/>
        </p:nvSpPr>
        <p:spPr>
          <a:xfrm>
            <a:off x="6049177" y="1795839"/>
            <a:ext cx="2393382" cy="15049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171450" indent="-171450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創造程度</a:t>
            </a:r>
            <a:endParaRPr lang="en-US" sz="1050" dirty="0"/>
          </a:p>
          <a:p>
            <a:pPr marL="171450" indent="-171450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科學性</a:t>
            </a:r>
            <a:endParaRPr lang="en-US" sz="1050" dirty="0"/>
          </a:p>
          <a:p>
            <a:pPr marL="171450" indent="-171450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研究難度</a:t>
            </a:r>
            <a:endParaRPr lang="en-US" sz="1050" dirty="0"/>
          </a:p>
          <a:p>
            <a:pPr marL="171450" indent="-171450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經濟效益</a:t>
            </a:r>
            <a:endParaRPr lang="en-US" sz="1050" dirty="0"/>
          </a:p>
          <a:p>
            <a:pPr marL="171450" indent="-171450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社會效益</a:t>
            </a:r>
            <a:endParaRPr lang="en-US" sz="1050" dirty="0"/>
          </a:p>
          <a:p>
            <a:pPr marL="171450" indent="-171450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推動澳門特別行政區科技進步的作用</a:t>
            </a:r>
            <a:endParaRPr lang="en-US" sz="1050" dirty="0"/>
          </a:p>
          <a:p>
            <a:pPr marL="171450" indent="-171450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人才培養成果</a:t>
            </a:r>
            <a:endParaRPr lang="en-US" sz="10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1"/>
          <a:srcRect t="3571" b="3571"/>
          <a:stretch>
            <a:fillRect/>
          </a:stretch>
        </p:blipFill>
        <p:spPr>
          <a:xfrm>
            <a:off x="0" y="0"/>
            <a:ext cx="9144000" cy="12382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71500" y="285750"/>
            <a:ext cx="8001000" cy="4000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3150"/>
              </a:lnSpc>
              <a:buNone/>
            </a:pPr>
            <a:r>
              <a:rPr lang="en-US" sz="28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評審標準</a:t>
            </a:r>
            <a:endParaRPr lang="en-US" sz="2800" dirty="0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 rotWithShape="1">
          <a:blip r:embed="rId2"/>
          <a:srcRect r="65278" b="31002"/>
          <a:stretch>
            <a:fillRect/>
          </a:stretch>
        </p:blipFill>
        <p:spPr>
          <a:xfrm>
            <a:off x="2704697" y="2083069"/>
            <a:ext cx="1448597" cy="140970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1198060" y="2290237"/>
            <a:ext cx="1506637" cy="252413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r">
              <a:lnSpc>
                <a:spcPts val="169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研究生科技研發獎</a:t>
            </a:r>
            <a:endParaRPr lang="en-US" sz="1200" dirty="0"/>
          </a:p>
        </p:txBody>
      </p:sp>
      <p:sp>
        <p:nvSpPr>
          <p:cNvPr id="11" name="Text 6"/>
          <p:cNvSpPr/>
          <p:nvPr/>
        </p:nvSpPr>
        <p:spPr>
          <a:xfrm>
            <a:off x="1198060" y="2580749"/>
            <a:ext cx="2571750" cy="6667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申請者的研究能力</a:t>
            </a:r>
            <a:endParaRPr lang="en-US" sz="1050" dirty="0"/>
          </a:p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成果的創新性和先進性</a:t>
            </a:r>
            <a:endParaRPr lang="en-US" sz="1050" dirty="0"/>
          </a:p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對學術與社會的影響</a:t>
            </a:r>
            <a:endParaRPr lang="en-US" sz="1050" dirty="0"/>
          </a:p>
        </p:txBody>
      </p:sp>
      <p:sp>
        <p:nvSpPr>
          <p:cNvPr id="16" name="Text 9"/>
          <p:cNvSpPr/>
          <p:nvPr/>
        </p:nvSpPr>
        <p:spPr>
          <a:xfrm>
            <a:off x="5582353" y="2354263"/>
            <a:ext cx="2571750" cy="252413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9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特別獎勵</a:t>
            </a:r>
            <a:endParaRPr lang="en-US" sz="1200" dirty="0"/>
          </a:p>
        </p:txBody>
      </p:sp>
      <p:sp>
        <p:nvSpPr>
          <p:cNvPr id="17" name="Text 10"/>
          <p:cNvSpPr/>
          <p:nvPr/>
        </p:nvSpPr>
        <p:spPr>
          <a:xfrm>
            <a:off x="5582353" y="2644776"/>
            <a:ext cx="2571750" cy="45720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申請者在推動澳門特區的科技創新、社會或經濟發展方面所發揮的作用</a:t>
            </a:r>
            <a:endParaRPr lang="en-US" sz="1050" dirty="0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 rotWithShape="1">
          <a:blip r:embed="rId3"/>
          <a:srcRect l="66546"/>
          <a:stretch>
            <a:fillRect/>
          </a:stretch>
        </p:blipFill>
        <p:spPr>
          <a:xfrm>
            <a:off x="4153294" y="2083068"/>
            <a:ext cx="1395663" cy="14097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1"/>
          <a:srcRect t="3571" b="3571"/>
          <a:stretch>
            <a:fillRect/>
          </a:stretch>
        </p:blipFill>
        <p:spPr>
          <a:xfrm>
            <a:off x="0" y="0"/>
            <a:ext cx="9144000" cy="12382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71500" y="285750"/>
            <a:ext cx="8001000" cy="4000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3150"/>
              </a:lnSpc>
              <a:buNone/>
            </a:pPr>
            <a:r>
              <a:rPr lang="en-US" sz="28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獎勵名額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71500" y="2000250"/>
            <a:ext cx="2413000" cy="214312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200" b="1" dirty="0">
                <a:solidFill>
                  <a:srgbClr val="00773D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01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571500" y="2328863"/>
            <a:ext cx="2413000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6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科學技術獎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571500" y="2576513"/>
            <a:ext cx="2413000" cy="41910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視乎具體申請情況訂定，每項可獲獎人數最多5名。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3365500" y="2000250"/>
            <a:ext cx="2413000" cy="214312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200" b="1" dirty="0">
                <a:solidFill>
                  <a:srgbClr val="00773D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02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3365500" y="2328863"/>
            <a:ext cx="2413000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6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研究生科技研發獎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3365500" y="2576513"/>
            <a:ext cx="2413000" cy="41910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名額共30名，當中至少一半名額預留給澳門居民。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6159500" y="2000250"/>
            <a:ext cx="2413000" cy="214312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200" b="1" dirty="0">
                <a:solidFill>
                  <a:srgbClr val="00773D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03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6159500" y="2328863"/>
            <a:ext cx="2413000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6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特別獎勵</a:t>
            </a:r>
            <a:endParaRPr lang="en-US" sz="1600" dirty="0"/>
          </a:p>
        </p:txBody>
      </p:sp>
      <p:sp>
        <p:nvSpPr>
          <p:cNvPr id="14" name="Text 11"/>
          <p:cNvSpPr/>
          <p:nvPr/>
        </p:nvSpPr>
        <p:spPr>
          <a:xfrm>
            <a:off x="6159500" y="2576513"/>
            <a:ext cx="2413000" cy="41910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視乎具體申請情況訂定，每項可獲獎人數及實體最多3名。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1"/>
          <a:srcRect t="3571" b="3571"/>
          <a:stretch>
            <a:fillRect/>
          </a:stretch>
        </p:blipFill>
        <p:spPr>
          <a:xfrm>
            <a:off x="0" y="0"/>
            <a:ext cx="9144000" cy="12382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71500" y="285750"/>
            <a:ext cx="8001000" cy="4000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3150"/>
              </a:lnSpc>
              <a:buNone/>
            </a:pPr>
            <a:r>
              <a:rPr lang="en-US" sz="28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獎金及獎狀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571500" y="742950"/>
            <a:ext cx="8001000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所有獲獎者均可獲頒發獎狀。</a:t>
            </a:r>
            <a:endParaRPr lang="en-US" sz="1200" dirty="0"/>
          </a:p>
        </p:txBody>
      </p:sp>
      <p:pic>
        <p:nvPicPr>
          <p:cNvPr id="6" name="Image 1" descr="preencoded.png"/>
          <p:cNvPicPr>
            <a:picLocks noChangeAspect="1"/>
          </p:cNvPicPr>
          <p:nvPr/>
        </p:nvPicPr>
        <p:blipFill rotWithShape="1">
          <a:blip r:embed="rId2"/>
          <a:srcRect l="67815"/>
          <a:stretch>
            <a:fillRect/>
          </a:stretch>
        </p:blipFill>
        <p:spPr>
          <a:xfrm>
            <a:off x="3229276" y="1447800"/>
            <a:ext cx="1342724" cy="140970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600075" y="1759744"/>
            <a:ext cx="2571750" cy="252413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r">
              <a:lnSpc>
                <a:spcPts val="169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研究生科技研發獎</a:t>
            </a:r>
            <a:endParaRPr lang="en-US" sz="1200" dirty="0"/>
          </a:p>
        </p:txBody>
      </p:sp>
      <p:sp>
        <p:nvSpPr>
          <p:cNvPr id="8" name="Text 4"/>
          <p:cNvSpPr/>
          <p:nvPr/>
        </p:nvSpPr>
        <p:spPr>
          <a:xfrm>
            <a:off x="600075" y="2050256"/>
            <a:ext cx="2571750" cy="45720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r">
              <a:lnSpc>
                <a:spcPts val="165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博士︰8萬澳門元</a:t>
            </a:r>
            <a:endParaRPr lang="en-US" sz="1050" dirty="0"/>
          </a:p>
          <a:p>
            <a:pPr marL="0" indent="0" algn="r">
              <a:lnSpc>
                <a:spcPts val="165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碩士︰6萬澳門元</a:t>
            </a:r>
            <a:endParaRPr lang="en-US" sz="1050" dirty="0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 rotWithShape="1">
          <a:blip r:embed="rId3"/>
          <a:srcRect r="67815"/>
          <a:stretch>
            <a:fillRect/>
          </a:stretch>
        </p:blipFill>
        <p:spPr>
          <a:xfrm>
            <a:off x="4572000" y="1447800"/>
            <a:ext cx="1342724" cy="281940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5972175" y="1654969"/>
            <a:ext cx="2571750" cy="252413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9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科學技術獎</a:t>
            </a:r>
            <a:endParaRPr lang="en-US" sz="1200" dirty="0"/>
          </a:p>
        </p:txBody>
      </p:sp>
      <p:sp>
        <p:nvSpPr>
          <p:cNvPr id="11" name="Text 6"/>
          <p:cNvSpPr/>
          <p:nvPr/>
        </p:nvSpPr>
        <p:spPr>
          <a:xfrm>
            <a:off x="5972175" y="1945481"/>
            <a:ext cx="2571750" cy="6667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一等獎︰100萬澳門元</a:t>
            </a:r>
            <a:endParaRPr lang="en-US" sz="1050" dirty="0"/>
          </a:p>
          <a:p>
            <a:pPr marL="0" indent="0" algn="l">
              <a:lnSpc>
                <a:spcPts val="165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二等獎︰60萬澳門元</a:t>
            </a:r>
            <a:endParaRPr lang="en-US" sz="1050" dirty="0"/>
          </a:p>
          <a:p>
            <a:pPr marL="0" indent="0" algn="l">
              <a:lnSpc>
                <a:spcPts val="165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三等奬︰40萬澳門元</a:t>
            </a:r>
            <a:endParaRPr lang="en-US" sz="1050" dirty="0"/>
          </a:p>
        </p:txBody>
      </p:sp>
      <p:pic>
        <p:nvPicPr>
          <p:cNvPr id="12" name="Image 3" descr="preencoded.png"/>
          <p:cNvPicPr>
            <a:picLocks noChangeAspect="1"/>
          </p:cNvPicPr>
          <p:nvPr/>
        </p:nvPicPr>
        <p:blipFill rotWithShape="1">
          <a:blip r:embed="rId4"/>
          <a:srcRect l="67815"/>
          <a:stretch>
            <a:fillRect/>
          </a:stretch>
        </p:blipFill>
        <p:spPr>
          <a:xfrm>
            <a:off x="3229276" y="2857500"/>
            <a:ext cx="1342724" cy="140970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600075" y="3169444"/>
            <a:ext cx="2571750" cy="252413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r">
              <a:lnSpc>
                <a:spcPts val="169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特別獎勵</a:t>
            </a:r>
            <a:endParaRPr lang="en-US" sz="1200" dirty="0"/>
          </a:p>
        </p:txBody>
      </p:sp>
      <p:sp>
        <p:nvSpPr>
          <p:cNvPr id="14" name="Text 8"/>
          <p:cNvSpPr/>
          <p:nvPr/>
        </p:nvSpPr>
        <p:spPr>
          <a:xfrm>
            <a:off x="600075" y="3459956"/>
            <a:ext cx="2571750" cy="45720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r">
              <a:lnSpc>
                <a:spcPts val="165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一等獎或以上︰100萬澳門元</a:t>
            </a:r>
            <a:endParaRPr lang="en-US" sz="1050" dirty="0"/>
          </a:p>
          <a:p>
            <a:pPr marL="0" indent="0" algn="r">
              <a:lnSpc>
                <a:spcPts val="165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二等獎︰60萬澳門元</a:t>
            </a:r>
            <a:endParaRPr lang="en-US" sz="105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1"/>
          <a:srcRect t="3571" b="3571"/>
          <a:stretch>
            <a:fillRect/>
          </a:stretch>
        </p:blipFill>
        <p:spPr>
          <a:xfrm>
            <a:off x="0" y="0"/>
            <a:ext cx="9144000" cy="12382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71500" y="285750"/>
            <a:ext cx="8001000" cy="4000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3150"/>
              </a:lnSpc>
              <a:buNone/>
            </a:pPr>
            <a:r>
              <a:rPr lang="en-US" sz="28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評審及結果</a:t>
            </a:r>
            <a:endParaRPr lang="en-US" sz="2800" dirty="0"/>
          </a:p>
        </p:txBody>
      </p:sp>
      <p:sp>
        <p:nvSpPr>
          <p:cNvPr id="7" name="Text 3"/>
          <p:cNvSpPr/>
          <p:nvPr/>
        </p:nvSpPr>
        <p:spPr>
          <a:xfrm>
            <a:off x="571500" y="2684320"/>
            <a:ext cx="3810000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165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評審流程</a:t>
            </a:r>
            <a:endParaRPr lang="en-US" sz="1200" dirty="0"/>
          </a:p>
        </p:txBody>
      </p:sp>
      <p:sp>
        <p:nvSpPr>
          <p:cNvPr id="8" name="Text 4"/>
          <p:cNvSpPr/>
          <p:nvPr/>
        </p:nvSpPr>
        <p:spPr>
          <a:xfrm>
            <a:off x="571500" y="2931970"/>
            <a:ext cx="3810000" cy="83820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171450" indent="-171450" algn="ctr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形式審查</a:t>
            </a:r>
            <a:endParaRPr lang="en-US" sz="1050" dirty="0"/>
          </a:p>
          <a:p>
            <a:pPr marL="171450" indent="-171450" algn="ctr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外發評審</a:t>
            </a:r>
            <a:endParaRPr lang="en-US" sz="1050" dirty="0"/>
          </a:p>
          <a:p>
            <a:pPr marL="171450" indent="-171450" algn="ctr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項目顧問委員會評審</a:t>
            </a:r>
            <a:endParaRPr lang="en-US" sz="1050" dirty="0"/>
          </a:p>
          <a:p>
            <a:pPr marL="171450" indent="-171450" algn="ctr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科技基金行政委員會審議</a:t>
            </a:r>
            <a:endParaRPr lang="en-US" sz="1050" dirty="0"/>
          </a:p>
        </p:txBody>
      </p:sp>
      <p:sp>
        <p:nvSpPr>
          <p:cNvPr id="10" name="Text 5"/>
          <p:cNvSpPr/>
          <p:nvPr/>
        </p:nvSpPr>
        <p:spPr>
          <a:xfrm>
            <a:off x="4762500" y="2684320"/>
            <a:ext cx="3810000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165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結果決定及公佈</a:t>
            </a:r>
            <a:endParaRPr lang="en-US" sz="1200" dirty="0"/>
          </a:p>
        </p:txBody>
      </p:sp>
      <p:sp>
        <p:nvSpPr>
          <p:cNvPr id="11" name="Text 6"/>
          <p:cNvSpPr/>
          <p:nvPr/>
        </p:nvSpPr>
        <p:spPr>
          <a:xfrm>
            <a:off x="4762500" y="2931970"/>
            <a:ext cx="3810000" cy="10477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171450" indent="-171450" algn="ctr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科技基金行政委員會制定獲獎者建議名單</a:t>
            </a:r>
            <a:endParaRPr lang="en-US" sz="1050" dirty="0"/>
          </a:p>
          <a:p>
            <a:pPr marL="171450" indent="-171450" algn="ctr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於科技基金網站公佈</a:t>
            </a:r>
            <a:endParaRPr lang="en-US" sz="1050" dirty="0"/>
          </a:p>
          <a:p>
            <a:pPr marL="171450" indent="-171450" algn="ctr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科技基金行政委員會制定獲獎者確定名單</a:t>
            </a:r>
            <a:endParaRPr lang="en-US" sz="1050" dirty="0"/>
          </a:p>
          <a:p>
            <a:pPr marL="171450" indent="-171450" algn="ctr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經濟財政司司長核准</a:t>
            </a:r>
            <a:endParaRPr lang="en-US" sz="1050" dirty="0"/>
          </a:p>
          <a:p>
            <a:pPr marL="171450" indent="-171450" algn="ctr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《澳門特別行政區公報》公佈</a:t>
            </a:r>
            <a:endParaRPr lang="en-US" sz="1050" dirty="0"/>
          </a:p>
        </p:txBody>
      </p:sp>
      <p:pic>
        <p:nvPicPr>
          <p:cNvPr id="12" name="Image 1" descr="Boardroom with solid fill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2241183" y="2145807"/>
            <a:ext cx="476250" cy="47625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1"/>
          <a:srcRect t="3571" b="3571"/>
          <a:stretch>
            <a:fillRect/>
          </a:stretch>
        </p:blipFill>
        <p:spPr>
          <a:xfrm>
            <a:off x="0" y="0"/>
            <a:ext cx="9144000" cy="12382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71500" y="285750"/>
            <a:ext cx="8001000" cy="4000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3150"/>
              </a:lnSpc>
              <a:buNone/>
            </a:pPr>
            <a:r>
              <a:rPr lang="en-US" sz="28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獲獎者的義務</a:t>
            </a:r>
            <a:endParaRPr lang="en-US" sz="2800" dirty="0"/>
          </a:p>
        </p:txBody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190625" y="2000250"/>
            <a:ext cx="476250" cy="47625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571500" y="2590800"/>
            <a:ext cx="1714500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165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遵守法律規定</a:t>
            </a:r>
            <a:endParaRPr lang="en-US" sz="1200" dirty="0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3286125" y="2000250"/>
            <a:ext cx="476250" cy="47625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2667000" y="2590800"/>
            <a:ext cx="1714500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165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如實提供資料及作出聲明</a:t>
            </a:r>
            <a:endParaRPr lang="en-US" sz="1200" dirty="0"/>
          </a:p>
        </p:txBody>
      </p:sp>
      <p:pic>
        <p:nvPicPr>
          <p:cNvPr id="12" name="Image 3" descr="preencoded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5381625" y="2000250"/>
            <a:ext cx="476250" cy="47625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62500" y="2590800"/>
            <a:ext cx="1714500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165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公開項目資訊</a:t>
            </a:r>
            <a:endParaRPr lang="en-US" sz="1200" dirty="0"/>
          </a:p>
        </p:txBody>
      </p:sp>
      <p:pic>
        <p:nvPicPr>
          <p:cNvPr id="15" name="Image 4" descr="preencoded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7477125" y="2000250"/>
            <a:ext cx="476250" cy="47625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6858000" y="2590800"/>
            <a:ext cx="1714500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165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配合宣傳及監察審查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000" cy="5143500"/>
            <a:chOff x="0" y="0"/>
            <a:chExt cx="9144000" cy="5143500"/>
          </a:xfrm>
        </p:grpSpPr>
        <p:sp>
          <p:nvSpPr>
            <p:cNvPr id="2" name="Shape 0"/>
            <p:cNvSpPr/>
            <p:nvPr/>
          </p:nvSpPr>
          <p:spPr>
            <a:xfrm>
              <a:off x="0" y="0"/>
              <a:ext cx="9144000" cy="5143500"/>
            </a:xfrm>
            <a:prstGeom prst="rect">
              <a:avLst/>
            </a:prstGeom>
            <a:solidFill>
              <a:srgbClr val="FFFFFF"/>
            </a:solidFill>
          </p:spPr>
        </p:sp>
        <p:pic>
          <p:nvPicPr>
            <p:cNvPr id="3" name="Image 0" descr="preencoded.png"/>
            <p:cNvPicPr>
              <a:picLocks noChangeAspect="1"/>
            </p:cNvPicPr>
            <p:nvPr/>
          </p:nvPicPr>
          <p:blipFill>
            <a:blip r:embed="rId1"/>
            <a:srcRect/>
            <a:stretch>
              <a:fillRect/>
            </a:stretch>
          </p:blipFill>
          <p:spPr>
            <a:xfrm>
              <a:off x="0" y="0"/>
              <a:ext cx="2952750" cy="5143500"/>
            </a:xfrm>
            <a:prstGeom prst="rect">
              <a:avLst/>
            </a:prstGeom>
          </p:spPr>
        </p:pic>
      </p:grpSp>
      <p:sp>
        <p:nvSpPr>
          <p:cNvPr id="4" name="Text 1"/>
          <p:cNvSpPr/>
          <p:nvPr/>
        </p:nvSpPr>
        <p:spPr>
          <a:xfrm>
            <a:off x="571500" y="3433763"/>
            <a:ext cx="1857375" cy="6667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5250"/>
              </a:lnSpc>
              <a:buNone/>
            </a:pPr>
            <a:r>
              <a:rPr lang="en-US" sz="400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目</a:t>
            </a:r>
            <a:r>
              <a:rPr lang="zh-TW" altLang="en-US" sz="400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錄</a:t>
            </a:r>
            <a:endParaRPr lang="en-US" sz="3750" dirty="0"/>
          </a:p>
        </p:txBody>
      </p:sp>
      <p:sp>
        <p:nvSpPr>
          <p:cNvPr id="5" name="Text 2"/>
          <p:cNvSpPr/>
          <p:nvPr/>
        </p:nvSpPr>
        <p:spPr>
          <a:xfrm>
            <a:off x="571500" y="4176713"/>
            <a:ext cx="1809750" cy="4000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3150"/>
              </a:lnSpc>
              <a:buNone/>
            </a:pPr>
            <a:endParaRPr lang="en-US" sz="2250" dirty="0"/>
          </a:p>
        </p:txBody>
      </p:sp>
      <p:sp>
        <p:nvSpPr>
          <p:cNvPr id="6" name="Text 3"/>
          <p:cNvSpPr/>
          <p:nvPr/>
        </p:nvSpPr>
        <p:spPr>
          <a:xfrm>
            <a:off x="3524250" y="1302544"/>
            <a:ext cx="352425" cy="333375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3040"/>
              </a:lnSpc>
              <a:buNone/>
            </a:pPr>
            <a:r>
              <a:rPr lang="en-US" sz="1875" b="1" dirty="0">
                <a:solidFill>
                  <a:srgbClr val="00773D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01</a:t>
            </a:r>
            <a:endParaRPr lang="en-US" sz="1875" dirty="0"/>
          </a:p>
        </p:txBody>
      </p:sp>
      <p:sp>
        <p:nvSpPr>
          <p:cNvPr id="7" name="Text 4"/>
          <p:cNvSpPr/>
          <p:nvPr/>
        </p:nvSpPr>
        <p:spPr>
          <a:xfrm>
            <a:off x="3990975" y="1373981"/>
            <a:ext cx="4581525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600" b="1" dirty="0">
                <a:solidFill>
                  <a:srgbClr val="1B1F49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計劃優化方向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3990975" y="1621631"/>
            <a:ext cx="4581525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endParaRPr lang="en-US" sz="1050" dirty="0"/>
          </a:p>
        </p:txBody>
      </p:sp>
      <p:sp>
        <p:nvSpPr>
          <p:cNvPr id="9" name="Text 6"/>
          <p:cNvSpPr/>
          <p:nvPr/>
        </p:nvSpPr>
        <p:spPr>
          <a:xfrm>
            <a:off x="3524250" y="1931194"/>
            <a:ext cx="352425" cy="333375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3040"/>
              </a:lnSpc>
              <a:buNone/>
            </a:pPr>
            <a:r>
              <a:rPr lang="en-US" sz="1875" b="1" dirty="0">
                <a:solidFill>
                  <a:srgbClr val="00773D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02</a:t>
            </a:r>
            <a:endParaRPr lang="en-US" sz="1875" dirty="0"/>
          </a:p>
        </p:txBody>
      </p:sp>
      <p:sp>
        <p:nvSpPr>
          <p:cNvPr id="10" name="Text 7"/>
          <p:cNvSpPr/>
          <p:nvPr/>
        </p:nvSpPr>
        <p:spPr>
          <a:xfrm>
            <a:off x="3990975" y="2002631"/>
            <a:ext cx="4581525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600" b="1" dirty="0">
                <a:solidFill>
                  <a:srgbClr val="1B1F49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《科學技術獎勵計劃》介紹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3990975" y="2250281"/>
            <a:ext cx="4581525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endParaRPr lang="en-US" sz="1050" dirty="0"/>
          </a:p>
        </p:txBody>
      </p:sp>
      <p:sp>
        <p:nvSpPr>
          <p:cNvPr id="12" name="Text 9"/>
          <p:cNvSpPr/>
          <p:nvPr/>
        </p:nvSpPr>
        <p:spPr>
          <a:xfrm>
            <a:off x="3524250" y="2559844"/>
            <a:ext cx="352425" cy="333375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3040"/>
              </a:lnSpc>
              <a:buNone/>
            </a:pPr>
            <a:r>
              <a:rPr lang="en-US" sz="1875" b="1" dirty="0">
                <a:solidFill>
                  <a:srgbClr val="00773D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03</a:t>
            </a:r>
            <a:endParaRPr lang="en-US" sz="1875" dirty="0"/>
          </a:p>
        </p:txBody>
      </p:sp>
      <p:sp>
        <p:nvSpPr>
          <p:cNvPr id="13" name="Text 10"/>
          <p:cNvSpPr/>
          <p:nvPr/>
        </p:nvSpPr>
        <p:spPr>
          <a:xfrm>
            <a:off x="3990975" y="2631281"/>
            <a:ext cx="4581525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zh-TW" altLang="en-US" sz="1600" b="1" dirty="0">
                <a:solidFill>
                  <a:srgbClr val="1B1F4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重點調整提示</a:t>
            </a:r>
            <a:endParaRPr lang="en-US" sz="1600" dirty="0"/>
          </a:p>
        </p:txBody>
      </p:sp>
      <p:sp>
        <p:nvSpPr>
          <p:cNvPr id="14" name="Text 11"/>
          <p:cNvSpPr/>
          <p:nvPr/>
        </p:nvSpPr>
        <p:spPr>
          <a:xfrm>
            <a:off x="3990975" y="2878931"/>
            <a:ext cx="4581525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endParaRPr lang="en-US" sz="1050" dirty="0"/>
          </a:p>
        </p:txBody>
      </p:sp>
      <p:sp>
        <p:nvSpPr>
          <p:cNvPr id="15" name="Text 12"/>
          <p:cNvSpPr/>
          <p:nvPr/>
        </p:nvSpPr>
        <p:spPr>
          <a:xfrm>
            <a:off x="3524250" y="3188494"/>
            <a:ext cx="352425" cy="333375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3040"/>
              </a:lnSpc>
              <a:buNone/>
            </a:pPr>
            <a:r>
              <a:rPr lang="en-US" sz="1875" b="1" dirty="0">
                <a:solidFill>
                  <a:srgbClr val="00773D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04</a:t>
            </a:r>
            <a:endParaRPr lang="en-US" sz="1875" dirty="0"/>
          </a:p>
        </p:txBody>
      </p:sp>
      <p:sp>
        <p:nvSpPr>
          <p:cNvPr id="16" name="Text 13"/>
          <p:cNvSpPr/>
          <p:nvPr/>
        </p:nvSpPr>
        <p:spPr>
          <a:xfrm>
            <a:off x="3990975" y="3259931"/>
            <a:ext cx="4581525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600" b="1" dirty="0">
                <a:solidFill>
                  <a:srgbClr val="1B1F49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申請時間</a:t>
            </a:r>
            <a:endParaRPr lang="en-US" sz="1600" dirty="0"/>
          </a:p>
        </p:txBody>
      </p:sp>
      <p:sp>
        <p:nvSpPr>
          <p:cNvPr id="17" name="Text 14"/>
          <p:cNvSpPr/>
          <p:nvPr/>
        </p:nvSpPr>
        <p:spPr>
          <a:xfrm>
            <a:off x="3990975" y="3507581"/>
            <a:ext cx="4581525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endParaRPr lang="en-US" sz="105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 0" descr="preencoded.png"/>
          <p:cNvPicPr>
            <a:picLocks noChangeAspect="1"/>
          </p:cNvPicPr>
          <p:nvPr/>
        </p:nvPicPr>
        <p:blipFill>
          <a:blip r:embed="rId1"/>
          <a:srcRect t="3571" b="3571"/>
          <a:stretch>
            <a:fillRect/>
          </a:stretch>
        </p:blipFill>
        <p:spPr>
          <a:xfrm>
            <a:off x="0" y="0"/>
            <a:ext cx="9144000" cy="12382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71500" y="285750"/>
            <a:ext cx="8001000" cy="4000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3150"/>
              </a:lnSpc>
              <a:buNone/>
            </a:pPr>
            <a:r>
              <a:rPr lang="en-US" sz="28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違反義務的後果</a:t>
            </a:r>
            <a:endParaRPr lang="en-US" sz="2800" dirty="0"/>
          </a:p>
        </p:txBody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539875" y="2000250"/>
            <a:ext cx="476250" cy="47625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571500" y="2590800"/>
            <a:ext cx="2413000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165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取消獎勵</a:t>
            </a:r>
            <a:endParaRPr lang="en-US" sz="1200" dirty="0"/>
          </a:p>
        </p:txBody>
      </p:sp>
      <p:sp>
        <p:nvSpPr>
          <p:cNvPr id="8" name="Text 4"/>
          <p:cNvSpPr/>
          <p:nvPr/>
        </p:nvSpPr>
        <p:spPr>
          <a:xfrm>
            <a:off x="571500" y="2838450"/>
            <a:ext cx="2413000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165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返還獎金及獎狀。</a:t>
            </a:r>
            <a:endParaRPr lang="en-US" sz="1050" dirty="0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4333875" y="2000250"/>
            <a:ext cx="476250" cy="47625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3365500" y="2590800"/>
            <a:ext cx="2413000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165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禁止申報</a:t>
            </a:r>
            <a:endParaRPr lang="en-US" sz="1200" dirty="0"/>
          </a:p>
        </p:txBody>
      </p:sp>
      <p:sp>
        <p:nvSpPr>
          <p:cNvPr id="11" name="Text 6"/>
          <p:cNvSpPr/>
          <p:nvPr/>
        </p:nvSpPr>
        <p:spPr>
          <a:xfrm>
            <a:off x="3365500" y="2838450"/>
            <a:ext cx="2413000" cy="41910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165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自取消日起計四年內，不得再次申請獎勵，已提交之申請亦會被終止。</a:t>
            </a:r>
            <a:endParaRPr lang="en-US" sz="1050" dirty="0"/>
          </a:p>
        </p:txBody>
      </p:sp>
      <p:pic>
        <p:nvPicPr>
          <p:cNvPr id="12" name="Image 3" descr="preencoded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7127875" y="2000250"/>
            <a:ext cx="476250" cy="47625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6159500" y="2590800"/>
            <a:ext cx="2413000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165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公開</a:t>
            </a:r>
            <a:endParaRPr lang="en-US" sz="1200" dirty="0"/>
          </a:p>
        </p:txBody>
      </p:sp>
      <p:sp>
        <p:nvSpPr>
          <p:cNvPr id="14" name="Text 8"/>
          <p:cNvSpPr/>
          <p:nvPr/>
        </p:nvSpPr>
        <p:spPr>
          <a:xfrm>
            <a:off x="6159500" y="2838450"/>
            <a:ext cx="2413000" cy="41910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165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於科技基金網站及《澳門特別行政區公報》公佈。</a:t>
            </a:r>
            <a:endParaRPr lang="en-US" sz="105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571500" y="3314700"/>
            <a:ext cx="4762500" cy="6667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5250"/>
              </a:lnSpc>
              <a:buNone/>
            </a:pPr>
            <a:r>
              <a:rPr lang="zh-TW" altLang="en-US" sz="375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重點</a:t>
            </a:r>
            <a:r>
              <a:rPr lang="en-US" sz="3750" b="1" dirty="0" err="1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調整</a:t>
            </a:r>
            <a:r>
              <a:rPr lang="zh-TW" altLang="en-US" sz="375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提示</a:t>
            </a:r>
            <a:endParaRPr lang="en-US" sz="3750" dirty="0"/>
          </a:p>
        </p:txBody>
      </p:sp>
      <p:sp>
        <p:nvSpPr>
          <p:cNvPr id="4" name="Shape 1"/>
          <p:cNvSpPr/>
          <p:nvPr/>
        </p:nvSpPr>
        <p:spPr>
          <a:xfrm>
            <a:off x="571500" y="4157662"/>
            <a:ext cx="4762500" cy="14288"/>
          </a:xfrm>
          <a:prstGeom prst="rect">
            <a:avLst/>
          </a:prstGeom>
          <a:solidFill>
            <a:srgbClr val="333333">
              <a:alpha val="30000"/>
            </a:srgbClr>
          </a:solidFill>
        </p:spPr>
      </p:sp>
      <p:sp>
        <p:nvSpPr>
          <p:cNvPr id="6" name="Text 3"/>
          <p:cNvSpPr/>
          <p:nvPr/>
        </p:nvSpPr>
        <p:spPr>
          <a:xfrm>
            <a:off x="5419725" y="3009900"/>
            <a:ext cx="3729038" cy="285750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22500"/>
              </a:lnSpc>
              <a:buNone/>
            </a:pPr>
            <a:r>
              <a:rPr lang="en-US" sz="22500" b="1" dirty="0">
                <a:solidFill>
                  <a:srgbClr val="00773D">
                    <a:alpha val="50000"/>
                  </a:srgbClr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03</a:t>
            </a:r>
            <a:endParaRPr lang="en-US" sz="225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1"/>
          <a:srcRect t="3571" b="3571"/>
          <a:stretch>
            <a:fillRect/>
          </a:stretch>
        </p:blipFill>
        <p:spPr>
          <a:xfrm>
            <a:off x="0" y="0"/>
            <a:ext cx="9144000" cy="12382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71500" y="285750"/>
            <a:ext cx="8001000" cy="4000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3150"/>
              </a:lnSpc>
              <a:buNone/>
            </a:pPr>
            <a:r>
              <a:rPr lang="zh-TW" altLang="en-US" sz="28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重點調整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1245870" y="2000250"/>
            <a:ext cx="1714500" cy="214312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200" b="1" dirty="0">
                <a:solidFill>
                  <a:srgbClr val="00773D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01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1245870" y="2328863"/>
            <a:ext cx="1714500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400" b="1" dirty="0" err="1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獎勵</a:t>
            </a:r>
            <a:r>
              <a:rPr lang="zh-TW" altLang="en-US" sz="14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範圍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1245870" y="2783461"/>
            <a:ext cx="1714500" cy="628650"/>
          </a:xfrm>
          <a:prstGeom prst="rect">
            <a:avLst/>
          </a:prstGeom>
          <a:noFill/>
        </p:spPr>
        <p:txBody>
          <a:bodyPr vert="horz" wrap="squar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zh-TW" altLang="en-US" sz="140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擴展至合作區進行科學研究或技術開發活動取得的成果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3341370" y="2000250"/>
            <a:ext cx="1714500" cy="214312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200" b="1" dirty="0">
                <a:solidFill>
                  <a:srgbClr val="00773D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02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3341370" y="2328863"/>
            <a:ext cx="1714500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zh-TW" altLang="en-US" sz="14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技術發明獎知識產權要求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3341370" y="2779851"/>
            <a:ext cx="1714500" cy="628650"/>
          </a:xfrm>
          <a:prstGeom prst="rect">
            <a:avLst/>
          </a:prstGeom>
          <a:noFill/>
        </p:spPr>
        <p:txBody>
          <a:bodyPr vert="horz" wrap="squar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zh-TW" altLang="en-US" sz="140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須已取得授權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5436870" y="2000250"/>
            <a:ext cx="1714500" cy="214312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200" b="1" dirty="0">
                <a:solidFill>
                  <a:srgbClr val="00773D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03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5436870" y="2328863"/>
            <a:ext cx="2747010" cy="192404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zh-TW" altLang="en-US" sz="14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原形式審查補正後仍可通過，現調整後直接不予通過情況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5436870" y="2781054"/>
            <a:ext cx="3135630" cy="978218"/>
          </a:xfrm>
          <a:prstGeom prst="rect">
            <a:avLst/>
          </a:prstGeom>
          <a:noFill/>
        </p:spPr>
        <p:txBody>
          <a:bodyPr vert="horz" wrap="square" lIns="0" tIns="0" rIns="0" bIns="0" rtlCol="0" anchor="t"/>
          <a:lstStyle/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zh-TW" altLang="en-US" sz="140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申請者非為有關成果的第一作者</a:t>
            </a:r>
            <a:r>
              <a:rPr lang="en-US" altLang="zh-TW" sz="140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/</a:t>
            </a:r>
            <a:r>
              <a:rPr lang="zh-TW" altLang="en-US" sz="140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發明人</a:t>
            </a:r>
            <a:endParaRPr lang="en-US" altLang="zh-TW" sz="1400" dirty="0">
              <a:solidFill>
                <a:srgbClr val="666666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Microsoft YaHei" panose="020B0503020204020204" pitchFamily="34" charset="-120"/>
            </a:endParaRPr>
          </a:p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zh-TW" altLang="en-US" sz="140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申請者提出多於一項科學技術獎申請</a:t>
            </a:r>
            <a:endParaRPr lang="en-US" altLang="zh-TW" sz="1400" dirty="0">
              <a:solidFill>
                <a:srgbClr val="666666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Microsoft YaHei" panose="020B0503020204020204" pitchFamily="34" charset="-120"/>
            </a:endParaRPr>
          </a:p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zh-TW" altLang="en-US" sz="140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相同成果被用於申請多項科學技術獎</a:t>
            </a:r>
            <a:endParaRPr lang="en-US" altLang="zh-TW" sz="1400" dirty="0">
              <a:solidFill>
                <a:srgbClr val="666666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zh-TW" altLang="en-US" sz="140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以曾獲授獎的成果再次用於申請</a:t>
            </a:r>
            <a:endParaRPr lang="en-US" sz="1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571500" y="3314700"/>
            <a:ext cx="4762500" cy="6667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5250"/>
              </a:lnSpc>
              <a:buNone/>
            </a:pPr>
            <a:r>
              <a:rPr lang="en-US" sz="375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申請時間</a:t>
            </a:r>
            <a:endParaRPr lang="en-US" sz="3750" dirty="0"/>
          </a:p>
        </p:txBody>
      </p:sp>
      <p:sp>
        <p:nvSpPr>
          <p:cNvPr id="4" name="Shape 1"/>
          <p:cNvSpPr/>
          <p:nvPr/>
        </p:nvSpPr>
        <p:spPr>
          <a:xfrm>
            <a:off x="571500" y="4157662"/>
            <a:ext cx="4762500" cy="14288"/>
          </a:xfrm>
          <a:prstGeom prst="rect">
            <a:avLst/>
          </a:prstGeom>
          <a:solidFill>
            <a:srgbClr val="333333">
              <a:alpha val="30000"/>
            </a:srgbClr>
          </a:solidFill>
        </p:spPr>
      </p:sp>
      <p:sp>
        <p:nvSpPr>
          <p:cNvPr id="6" name="Text 3"/>
          <p:cNvSpPr/>
          <p:nvPr/>
        </p:nvSpPr>
        <p:spPr>
          <a:xfrm>
            <a:off x="5419725" y="3009900"/>
            <a:ext cx="3729038" cy="285750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22500"/>
              </a:lnSpc>
              <a:buNone/>
            </a:pPr>
            <a:r>
              <a:rPr lang="en-US" sz="22500" b="1" dirty="0">
                <a:solidFill>
                  <a:srgbClr val="00773D">
                    <a:alpha val="50000"/>
                  </a:srgbClr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04</a:t>
            </a:r>
            <a:endParaRPr lang="en-US" sz="225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1"/>
          <a:srcRect t="3571" b="3571"/>
          <a:stretch>
            <a:fillRect/>
          </a:stretch>
        </p:blipFill>
        <p:spPr>
          <a:xfrm>
            <a:off x="0" y="0"/>
            <a:ext cx="9144000" cy="12382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71500" y="285750"/>
            <a:ext cx="8001000" cy="4000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3150"/>
              </a:lnSpc>
              <a:buNone/>
            </a:pPr>
            <a:r>
              <a:rPr lang="en-US" sz="28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申請時間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71500" y="2000250"/>
            <a:ext cx="8001000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24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2026年</a:t>
            </a:r>
            <a:r>
              <a:rPr lang="en-US" altLang="zh-TW" sz="24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5</a:t>
            </a:r>
            <a:r>
              <a:rPr lang="en-US" sz="24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月</a:t>
            </a:r>
            <a:r>
              <a:rPr lang="en-US" altLang="zh-TW" sz="24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8</a:t>
            </a:r>
            <a:r>
              <a:rPr lang="en-US" sz="24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日至</a:t>
            </a:r>
            <a:r>
              <a:rPr lang="en-US" altLang="zh-TW" sz="24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6</a:t>
            </a:r>
            <a:r>
              <a:rPr lang="en-US" sz="24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月</a:t>
            </a:r>
            <a:r>
              <a:rPr lang="en-US" altLang="zh-TW" sz="24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22</a:t>
            </a:r>
            <a:r>
              <a:rPr lang="en-US" sz="24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日</a:t>
            </a:r>
            <a:endParaRPr lang="en-US" sz="2400" dirty="0"/>
          </a:p>
        </p:txBody>
      </p:sp>
      <p:sp>
        <p:nvSpPr>
          <p:cNvPr id="7" name="Text 4"/>
          <p:cNvSpPr/>
          <p:nvPr/>
        </p:nvSpPr>
        <p:spPr>
          <a:xfrm>
            <a:off x="571500" y="2300365"/>
            <a:ext cx="8001000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辦公時間內提交電子及紙質材料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2014538"/>
            <a:ext cx="8001000" cy="6667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5250"/>
              </a:lnSpc>
              <a:buNone/>
            </a:pPr>
            <a:r>
              <a:rPr lang="en-US" sz="3750" b="1" dirty="0">
                <a:solidFill>
                  <a:srgbClr val="00773D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THANKS</a:t>
            </a:r>
            <a:endParaRPr lang="en-US" sz="3750" dirty="0"/>
          </a:p>
        </p:txBody>
      </p:sp>
      <p:sp>
        <p:nvSpPr>
          <p:cNvPr id="4" name="Shape 1"/>
          <p:cNvSpPr/>
          <p:nvPr/>
        </p:nvSpPr>
        <p:spPr>
          <a:xfrm>
            <a:off x="4269581" y="3014663"/>
            <a:ext cx="604838" cy="114300"/>
          </a:xfrm>
          <a:prstGeom prst="rect">
            <a:avLst/>
          </a:prstGeom>
          <a:solidFill>
            <a:srgbClr val="00773D"/>
          </a:solidFill>
        </p:spPr>
      </p:sp>
      <p:sp>
        <p:nvSpPr>
          <p:cNvPr id="5" name="Text 2"/>
          <p:cNvSpPr/>
          <p:nvPr/>
        </p:nvSpPr>
        <p:spPr>
          <a:xfrm>
            <a:off x="571500" y="3462337"/>
            <a:ext cx="8001000" cy="19050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1500"/>
              </a:lnSpc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3314700"/>
            <a:ext cx="4762500" cy="6667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5250"/>
              </a:lnSpc>
              <a:buNone/>
            </a:pPr>
            <a:r>
              <a:rPr lang="en-US" sz="375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計劃優化方向</a:t>
            </a:r>
            <a:endParaRPr lang="en-US" sz="3750" dirty="0"/>
          </a:p>
        </p:txBody>
      </p:sp>
      <p:sp>
        <p:nvSpPr>
          <p:cNvPr id="4" name="Shape 1"/>
          <p:cNvSpPr/>
          <p:nvPr/>
        </p:nvSpPr>
        <p:spPr>
          <a:xfrm>
            <a:off x="571500" y="4157662"/>
            <a:ext cx="4762500" cy="14288"/>
          </a:xfrm>
          <a:prstGeom prst="rect">
            <a:avLst/>
          </a:prstGeom>
          <a:solidFill>
            <a:srgbClr val="333333">
              <a:alpha val="30000"/>
            </a:srgbClr>
          </a:solidFill>
        </p:spPr>
      </p:sp>
      <p:sp>
        <p:nvSpPr>
          <p:cNvPr id="6" name="Text 3"/>
          <p:cNvSpPr/>
          <p:nvPr/>
        </p:nvSpPr>
        <p:spPr>
          <a:xfrm>
            <a:off x="5419725" y="3009900"/>
            <a:ext cx="3729038" cy="285750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22500"/>
              </a:lnSpc>
              <a:buNone/>
            </a:pPr>
            <a:r>
              <a:rPr lang="en-US" sz="22500" b="1" dirty="0">
                <a:solidFill>
                  <a:srgbClr val="00773D">
                    <a:alpha val="50000"/>
                  </a:srgbClr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01</a:t>
            </a:r>
            <a:endParaRPr lang="en-US" sz="2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0" descr="preencoded.png"/>
          <p:cNvPicPr>
            <a:picLocks noChangeAspect="1"/>
          </p:cNvPicPr>
          <p:nvPr/>
        </p:nvPicPr>
        <p:blipFill>
          <a:blip r:embed="rId1"/>
          <a:srcRect t="3571" b="3571"/>
          <a:stretch>
            <a:fillRect/>
          </a:stretch>
        </p:blipFill>
        <p:spPr>
          <a:xfrm>
            <a:off x="0" y="0"/>
            <a:ext cx="9144000" cy="12382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71500" y="285750"/>
            <a:ext cx="8001000" cy="4000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3150"/>
              </a:lnSpc>
              <a:buNone/>
            </a:pPr>
            <a:r>
              <a:rPr lang="en-US" sz="28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調整背景及方向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71500" y="2000250"/>
            <a:ext cx="2413000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政策延續優化</a:t>
            </a:r>
            <a:endParaRPr lang="en-US" dirty="0"/>
          </a:p>
        </p:txBody>
      </p:sp>
      <p:sp>
        <p:nvSpPr>
          <p:cNvPr id="7" name="Text 4"/>
          <p:cNvSpPr/>
          <p:nvPr/>
        </p:nvSpPr>
        <p:spPr>
          <a:xfrm>
            <a:off x="571500" y="2411531"/>
            <a:ext cx="2413000" cy="419100"/>
          </a:xfrm>
          <a:prstGeom prst="rect">
            <a:avLst/>
          </a:prstGeom>
          <a:noFill/>
        </p:spPr>
        <p:txBody>
          <a:bodyPr vert="horz" wrap="squar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40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配合橫琴粵澳深度合作區的建設發展，加速“澳門研發，橫琴轉化”的落實。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3365500" y="2000250"/>
            <a:ext cx="2413000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發揮區域協同優勢</a:t>
            </a:r>
            <a:endParaRPr lang="en-US" dirty="0"/>
          </a:p>
        </p:txBody>
      </p:sp>
      <p:sp>
        <p:nvSpPr>
          <p:cNvPr id="9" name="Text 6"/>
          <p:cNvSpPr/>
          <p:nvPr/>
        </p:nvSpPr>
        <p:spPr>
          <a:xfrm>
            <a:off x="3365500" y="2411531"/>
            <a:ext cx="2413000" cy="628650"/>
          </a:xfrm>
          <a:prstGeom prst="rect">
            <a:avLst/>
          </a:prstGeom>
          <a:noFill/>
        </p:spPr>
        <p:txBody>
          <a:bodyPr vert="horz" wrap="squar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40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推動外地科研項目</a:t>
            </a:r>
            <a:r>
              <a:rPr lang="zh-CN" altLang="en-US" sz="140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在澳琴轉化</a:t>
            </a:r>
            <a:r>
              <a:rPr lang="en-US" sz="140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，促進創新鏈與產業鏈融合，打造更高水平對外開放平台。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6159500" y="2000250"/>
            <a:ext cx="2413000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管理機制完善</a:t>
            </a:r>
            <a:endParaRPr lang="en-US" dirty="0"/>
          </a:p>
        </p:txBody>
      </p:sp>
      <p:sp>
        <p:nvSpPr>
          <p:cNvPr id="11" name="Text 8"/>
          <p:cNvSpPr/>
          <p:nvPr/>
        </p:nvSpPr>
        <p:spPr>
          <a:xfrm>
            <a:off x="6159500" y="2411531"/>
            <a:ext cx="2413000" cy="419100"/>
          </a:xfrm>
          <a:prstGeom prst="rect">
            <a:avLst/>
          </a:prstGeom>
          <a:noFill/>
        </p:spPr>
        <p:txBody>
          <a:bodyPr vert="horz" wrap="squar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40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優化獎勵條文及機制，確保獎勵公正性與執行有效性。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2647950"/>
            <a:ext cx="4762500" cy="133350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5250"/>
              </a:lnSpc>
              <a:buNone/>
            </a:pPr>
            <a:r>
              <a:rPr lang="en-US" sz="375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《科學技術獎勵計劃》介紹</a:t>
            </a:r>
            <a:endParaRPr lang="en-US" sz="3750" dirty="0"/>
          </a:p>
        </p:txBody>
      </p:sp>
      <p:sp>
        <p:nvSpPr>
          <p:cNvPr id="4" name="Shape 1"/>
          <p:cNvSpPr/>
          <p:nvPr/>
        </p:nvSpPr>
        <p:spPr>
          <a:xfrm>
            <a:off x="571500" y="4157662"/>
            <a:ext cx="4762500" cy="14288"/>
          </a:xfrm>
          <a:prstGeom prst="rect">
            <a:avLst/>
          </a:prstGeom>
          <a:solidFill>
            <a:srgbClr val="333333">
              <a:alpha val="30000"/>
            </a:srgbClr>
          </a:solidFill>
        </p:spPr>
      </p:sp>
      <p:sp>
        <p:nvSpPr>
          <p:cNvPr id="6" name="Text 3"/>
          <p:cNvSpPr/>
          <p:nvPr/>
        </p:nvSpPr>
        <p:spPr>
          <a:xfrm>
            <a:off x="5419725" y="3009900"/>
            <a:ext cx="3729038" cy="285750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22500"/>
              </a:lnSpc>
              <a:buNone/>
            </a:pPr>
            <a:r>
              <a:rPr lang="en-US" sz="22500" b="1" dirty="0">
                <a:solidFill>
                  <a:srgbClr val="00773D">
                    <a:alpha val="50000"/>
                  </a:srgbClr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02</a:t>
            </a:r>
            <a:endParaRPr lang="en-US" sz="22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0" descr="preencoded.png"/>
          <p:cNvPicPr>
            <a:picLocks noChangeAspect="1"/>
          </p:cNvPicPr>
          <p:nvPr/>
        </p:nvPicPr>
        <p:blipFill>
          <a:blip r:embed="rId1"/>
          <a:srcRect t="3571" b="3571"/>
          <a:stretch>
            <a:fillRect/>
          </a:stretch>
        </p:blipFill>
        <p:spPr>
          <a:xfrm>
            <a:off x="0" y="0"/>
            <a:ext cx="9144000" cy="12382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71500" y="285750"/>
            <a:ext cx="8001000" cy="4000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3150"/>
              </a:lnSpc>
              <a:buNone/>
            </a:pPr>
            <a:r>
              <a:rPr lang="en-US" sz="28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目的</a:t>
            </a:r>
            <a:endParaRPr lang="en-US" sz="2800" dirty="0"/>
          </a:p>
        </p:txBody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381000" y="1428750"/>
            <a:ext cx="8382000" cy="2524125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3914775" y="1885950"/>
            <a:ext cx="1314450" cy="276225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1350"/>
              </a:lnSpc>
              <a:buNone/>
            </a:pPr>
            <a:r>
              <a:rPr lang="en-US" sz="1600" b="1" dirty="0">
                <a:solidFill>
                  <a:srgbClr val="31AB78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科技獎勵</a:t>
            </a:r>
            <a:endParaRPr lang="en-US" sz="1600" dirty="0"/>
          </a:p>
        </p:txBody>
      </p:sp>
      <p:sp>
        <p:nvSpPr>
          <p:cNvPr id="8" name="Text 4"/>
          <p:cNvSpPr/>
          <p:nvPr/>
        </p:nvSpPr>
        <p:spPr>
          <a:xfrm>
            <a:off x="1023938" y="3128962"/>
            <a:ext cx="1104900" cy="2476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1200"/>
              </a:lnSpc>
              <a:buNone/>
            </a:pPr>
            <a:r>
              <a:rPr lang="en-US" sz="1400" b="1" dirty="0">
                <a:solidFill>
                  <a:srgbClr val="6CC215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激勵科研</a:t>
            </a:r>
            <a:endParaRPr lang="en-US" sz="1400" dirty="0"/>
          </a:p>
        </p:txBody>
      </p:sp>
      <p:sp>
        <p:nvSpPr>
          <p:cNvPr id="9" name="Text 5"/>
          <p:cNvSpPr/>
          <p:nvPr/>
        </p:nvSpPr>
        <p:spPr>
          <a:xfrm>
            <a:off x="1366838" y="3626017"/>
            <a:ext cx="1504950" cy="457200"/>
          </a:xfrm>
          <a:prstGeom prst="rect">
            <a:avLst/>
          </a:prstGeom>
          <a:noFill/>
        </p:spPr>
        <p:txBody>
          <a:bodyPr vert="horz" wrap="squar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40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表彰科技工作者的貢獻，提升積極性與創造性。</a:t>
            </a:r>
            <a:endParaRPr lang="en-US" sz="1400" dirty="0"/>
          </a:p>
        </p:txBody>
      </p:sp>
      <p:sp>
        <p:nvSpPr>
          <p:cNvPr id="10" name="Text 6"/>
          <p:cNvSpPr/>
          <p:nvPr/>
        </p:nvSpPr>
        <p:spPr>
          <a:xfrm>
            <a:off x="3690937" y="3128962"/>
            <a:ext cx="1104900" cy="2476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1200"/>
              </a:lnSpc>
              <a:buNone/>
            </a:pPr>
            <a:r>
              <a:rPr lang="en-US" sz="1400" b="1" dirty="0">
                <a:solidFill>
                  <a:srgbClr val="31AB78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推動科技發展</a:t>
            </a:r>
            <a:endParaRPr lang="en-US" sz="1400" dirty="0"/>
          </a:p>
        </p:txBody>
      </p:sp>
      <p:sp>
        <p:nvSpPr>
          <p:cNvPr id="11" name="Text 7"/>
          <p:cNvSpPr/>
          <p:nvPr/>
        </p:nvSpPr>
        <p:spPr>
          <a:xfrm>
            <a:off x="4033838" y="3626017"/>
            <a:ext cx="1504950" cy="457200"/>
          </a:xfrm>
          <a:prstGeom prst="rect">
            <a:avLst/>
          </a:prstGeom>
          <a:noFill/>
        </p:spPr>
        <p:txBody>
          <a:bodyPr vert="horz" wrap="squar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40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促進高質量成果產出，推動科學技術發展。</a:t>
            </a:r>
            <a:endParaRPr lang="en-US" sz="1400" dirty="0"/>
          </a:p>
        </p:txBody>
      </p:sp>
      <p:sp>
        <p:nvSpPr>
          <p:cNvPr id="12" name="Text 8"/>
          <p:cNvSpPr/>
          <p:nvPr/>
        </p:nvSpPr>
        <p:spPr>
          <a:xfrm>
            <a:off x="6357938" y="3128962"/>
            <a:ext cx="1104900" cy="2476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1200"/>
              </a:lnSpc>
              <a:buNone/>
            </a:pPr>
            <a:r>
              <a:rPr lang="en-US" sz="1400" b="1" dirty="0">
                <a:solidFill>
                  <a:srgbClr val="6CC215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產業適度多元</a:t>
            </a:r>
            <a:endParaRPr lang="en-US" sz="1400" dirty="0"/>
          </a:p>
        </p:txBody>
      </p:sp>
      <p:sp>
        <p:nvSpPr>
          <p:cNvPr id="13" name="Text 9"/>
          <p:cNvSpPr/>
          <p:nvPr/>
        </p:nvSpPr>
        <p:spPr>
          <a:xfrm>
            <a:off x="6700838" y="3626017"/>
            <a:ext cx="1504950" cy="457200"/>
          </a:xfrm>
          <a:prstGeom prst="rect">
            <a:avLst/>
          </a:prstGeom>
          <a:noFill/>
        </p:spPr>
        <p:txBody>
          <a:bodyPr vert="horz" wrap="squar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40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支持技術轉化，推動科研成果應用於實際場景。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1"/>
          <a:srcRect t="3571" b="3571"/>
          <a:stretch>
            <a:fillRect/>
          </a:stretch>
        </p:blipFill>
        <p:spPr>
          <a:xfrm>
            <a:off x="0" y="0"/>
            <a:ext cx="9144000" cy="12382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71500" y="285750"/>
            <a:ext cx="8001000" cy="4000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3150"/>
              </a:lnSpc>
              <a:buNone/>
            </a:pPr>
            <a:r>
              <a:rPr lang="en-US" sz="28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獎勵類型</a:t>
            </a:r>
            <a:endParaRPr lang="en-US" sz="2800" dirty="0"/>
          </a:p>
        </p:txBody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53295" y="1698059"/>
            <a:ext cx="1880065" cy="2296427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395028" y="2384531"/>
            <a:ext cx="1381125" cy="252413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9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自然科學獎</a:t>
            </a:r>
            <a:endParaRPr lang="en-US" sz="1200" dirty="0"/>
          </a:p>
        </p:txBody>
      </p:sp>
      <p:sp>
        <p:nvSpPr>
          <p:cNvPr id="8" name="Text 4"/>
          <p:cNvSpPr/>
          <p:nvPr/>
        </p:nvSpPr>
        <p:spPr>
          <a:xfrm>
            <a:off x="395028" y="2675044"/>
            <a:ext cx="1381125" cy="6667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授予在基礎研究及應用基礎研究中，取得具影響力學術成果的人士。</a:t>
            </a:r>
            <a:endParaRPr lang="en-US" sz="1050" dirty="0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907741" y="1696075"/>
            <a:ext cx="1879200" cy="22953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2153575" y="2389743"/>
            <a:ext cx="1381125" cy="252413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9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技術發明獎</a:t>
            </a:r>
            <a:endParaRPr lang="en-US" sz="1200" dirty="0"/>
          </a:p>
        </p:txBody>
      </p:sp>
      <p:sp>
        <p:nvSpPr>
          <p:cNvPr id="11" name="Text 6"/>
          <p:cNvSpPr/>
          <p:nvPr/>
        </p:nvSpPr>
        <p:spPr>
          <a:xfrm>
            <a:off x="2148762" y="2680256"/>
            <a:ext cx="1381125" cy="87630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授予運用科學技術知識發明具市場價值的新產品、新技術或新材料等技術發明的人士。</a:t>
            </a:r>
            <a:endParaRPr lang="en-US" sz="1050" dirty="0"/>
          </a:p>
        </p:txBody>
      </p:sp>
      <p:pic>
        <p:nvPicPr>
          <p:cNvPr id="12" name="Image 3" descr="preencoded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3658024" y="1693044"/>
            <a:ext cx="1879200" cy="22953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3908663" y="2347887"/>
            <a:ext cx="1381125" cy="252413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9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科技進步獎</a:t>
            </a:r>
            <a:endParaRPr lang="en-US" sz="1200" dirty="0"/>
          </a:p>
        </p:txBody>
      </p:sp>
      <p:sp>
        <p:nvSpPr>
          <p:cNvPr id="14" name="Text 8"/>
          <p:cNvSpPr/>
          <p:nvPr/>
        </p:nvSpPr>
        <p:spPr>
          <a:xfrm>
            <a:off x="3908663" y="2638400"/>
            <a:ext cx="1381125" cy="10858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授予在應用、推廣先進科學技術成果工作中，作出貢獻並取得顯著經濟效益或社會效益的人士。</a:t>
            </a:r>
            <a:endParaRPr lang="en-US" sz="1050" dirty="0"/>
          </a:p>
        </p:txBody>
      </p:sp>
      <p:pic>
        <p:nvPicPr>
          <p:cNvPr id="15" name="Image 4" descr="preencoded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5411503" y="1688080"/>
            <a:ext cx="1879200" cy="22953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5652772" y="2381645"/>
            <a:ext cx="1381125" cy="252413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9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研究生科技研發獎</a:t>
            </a:r>
            <a:endParaRPr lang="en-US" sz="1200" dirty="0"/>
          </a:p>
        </p:txBody>
      </p:sp>
      <p:sp>
        <p:nvSpPr>
          <p:cNvPr id="17" name="Text 10"/>
          <p:cNvSpPr/>
          <p:nvPr/>
        </p:nvSpPr>
        <p:spPr>
          <a:xfrm>
            <a:off x="5652772" y="2672158"/>
            <a:ext cx="1381125" cy="6667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授予積極參與高等院校的科技研發，並發揮重要作用的研究生。</a:t>
            </a:r>
            <a:endParaRPr lang="en-US" sz="1050" dirty="0"/>
          </a:p>
        </p:txBody>
      </p:sp>
      <p:pic>
        <p:nvPicPr>
          <p:cNvPr id="18" name="Image 5" descr="preencoded.pn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>
          <a:xfrm>
            <a:off x="7161589" y="1682493"/>
            <a:ext cx="1879200" cy="2672926"/>
          </a:xfrm>
          <a:prstGeom prst="rect">
            <a:avLst/>
          </a:prstGeom>
        </p:spPr>
      </p:pic>
      <p:sp>
        <p:nvSpPr>
          <p:cNvPr id="19" name="Text 11"/>
          <p:cNvSpPr/>
          <p:nvPr/>
        </p:nvSpPr>
        <p:spPr>
          <a:xfrm>
            <a:off x="7411071" y="2347886"/>
            <a:ext cx="1381125" cy="252413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9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特別獎勵</a:t>
            </a:r>
            <a:endParaRPr lang="en-US" sz="1200" dirty="0"/>
          </a:p>
        </p:txBody>
      </p:sp>
      <p:sp>
        <p:nvSpPr>
          <p:cNvPr id="20" name="Text 12"/>
          <p:cNvSpPr/>
          <p:nvPr/>
        </p:nvSpPr>
        <p:spPr>
          <a:xfrm>
            <a:off x="7411071" y="2638398"/>
            <a:ext cx="1381125" cy="15049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授予在澳門特區從事科學技術活動，並獲中華人民共和國國家自然科學獎、國家技術發明獎或國家科學技術進步獎的人士或具法律人格的實體。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1"/>
          <a:srcRect l="20833" r="20833"/>
          <a:stretch>
            <a:fillRect/>
          </a:stretch>
        </p:blipFill>
        <p:spPr>
          <a:xfrm>
            <a:off x="0" y="0"/>
            <a:ext cx="9144000" cy="22860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71500" y="285750"/>
            <a:ext cx="8001000" cy="4000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3150"/>
              </a:lnSpc>
              <a:buNone/>
            </a:pPr>
            <a:r>
              <a:rPr lang="en-US" sz="28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獎勵對象及成果要求--科學技術獎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571500" y="742950"/>
            <a:ext cx="8001000" cy="125730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於開始接受獎勵申請之日，在澳門或合作區進行科學研究或技術開發活動，並通過該等活動取得學術成果、技術發明成果或應用推廣成果的下列人士。</a:t>
            </a:r>
            <a:endParaRPr lang="en-US" sz="1200" dirty="0"/>
          </a:p>
          <a:p>
            <a:pPr marL="0" indent="0" algn="l">
              <a:lnSpc>
                <a:spcPts val="1650"/>
              </a:lnSpc>
              <a:buNone/>
            </a:pPr>
            <a:endParaRPr lang="en-US" sz="1200" dirty="0"/>
          </a:p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20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澳門居民</a:t>
            </a:r>
            <a:endParaRPr lang="en-US" sz="1200" dirty="0"/>
          </a:p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20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依法獲許可在澳門工作的人士</a:t>
            </a:r>
            <a:endParaRPr lang="en-US" sz="1200" dirty="0"/>
          </a:p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20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於澳門高等院校就讀高等教育課程的學生</a:t>
            </a:r>
            <a:endParaRPr lang="en-US" sz="1200" dirty="0"/>
          </a:p>
        </p:txBody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00051" y="2293423"/>
            <a:ext cx="2181600" cy="2820542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687987" y="2783205"/>
            <a:ext cx="2076301" cy="252413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9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自然科學獎</a:t>
            </a:r>
            <a:endParaRPr lang="en-US" sz="1200" dirty="0"/>
          </a:p>
        </p:txBody>
      </p:sp>
      <p:sp>
        <p:nvSpPr>
          <p:cNvPr id="8" name="Text 4"/>
          <p:cNvSpPr/>
          <p:nvPr/>
        </p:nvSpPr>
        <p:spPr>
          <a:xfrm>
            <a:off x="687986" y="3069410"/>
            <a:ext cx="1453635" cy="45720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*學術成果已被公開發表至少兩年。</a:t>
            </a:r>
            <a:endParaRPr lang="en-US" sz="1050" dirty="0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3023327" y="2288009"/>
            <a:ext cx="2181600" cy="2820542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3339075" y="2783204"/>
            <a:ext cx="2076301" cy="252413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9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技術發明獎</a:t>
            </a:r>
            <a:endParaRPr lang="en-US" sz="1200" dirty="0"/>
          </a:p>
        </p:txBody>
      </p:sp>
      <p:sp>
        <p:nvSpPr>
          <p:cNvPr id="11" name="Text 6"/>
          <p:cNvSpPr/>
          <p:nvPr/>
        </p:nvSpPr>
        <p:spPr>
          <a:xfrm>
            <a:off x="3333597" y="2909410"/>
            <a:ext cx="1609579" cy="1875925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申請者須為技術成果的發明人，且其本人或所屬在澳門或合作區設立的實體，擁有該知識產權</a:t>
            </a: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。</a:t>
            </a:r>
            <a:endParaRPr lang="en-US" sz="1050" dirty="0"/>
          </a:p>
          <a:p>
            <a:pPr marL="0" indent="0" algn="l">
              <a:lnSpc>
                <a:spcPts val="165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*技術發明成果已被取得至少兩年。</a:t>
            </a:r>
            <a:endParaRPr lang="en-US" sz="1050" dirty="0"/>
          </a:p>
        </p:txBody>
      </p:sp>
      <p:pic>
        <p:nvPicPr>
          <p:cNvPr id="12" name="Image 3" descr="preencoded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5962351" y="2278063"/>
            <a:ext cx="2180621" cy="2819276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6247575" y="2812987"/>
            <a:ext cx="1082063" cy="252413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9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科技進步獎</a:t>
            </a:r>
            <a:endParaRPr lang="en-US" sz="1200" dirty="0"/>
          </a:p>
        </p:txBody>
      </p:sp>
      <p:sp>
        <p:nvSpPr>
          <p:cNvPr id="14" name="Text 8"/>
          <p:cNvSpPr/>
          <p:nvPr/>
        </p:nvSpPr>
        <p:spPr>
          <a:xfrm>
            <a:off x="6225278" y="3298010"/>
            <a:ext cx="1654766" cy="1460784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80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申請者須為技術成果的發明人，且其本人或所屬在澳門或合作區設立的實體，擁有該知識產權</a:t>
            </a:r>
            <a:r>
              <a:rPr lang="en-US" sz="80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。</a:t>
            </a:r>
            <a:endParaRPr lang="en-US" sz="800" dirty="0"/>
          </a:p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如申請者非為發明人，其本人或所屬在澳門或合作區設立的實體，須以授權書或合同方式取得有關成果的轉化或授權許可，並參與後續的研發工作。</a:t>
            </a:r>
            <a:endParaRPr lang="en-US" sz="800" dirty="0"/>
          </a:p>
          <a:p>
            <a:pPr marL="0" indent="0" algn="l">
              <a:lnSpc>
                <a:spcPts val="1650"/>
              </a:lnSpc>
              <a:buNone/>
            </a:pPr>
            <a:r>
              <a:rPr lang="en-US" sz="80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*</a:t>
            </a:r>
            <a:r>
              <a:rPr lang="en-US" sz="80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成果已被應用或推廣至少兩年</a:t>
            </a:r>
            <a:r>
              <a:rPr lang="en-US" sz="80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。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1"/>
          <a:srcRect l="23282" r="23282"/>
          <a:stretch>
            <a:fillRect/>
          </a:stretch>
        </p:blipFill>
        <p:spPr>
          <a:xfrm>
            <a:off x="0" y="0"/>
            <a:ext cx="9144000" cy="24955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71500" y="285750"/>
            <a:ext cx="8001000" cy="4000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3150"/>
              </a:lnSpc>
              <a:buNone/>
            </a:pPr>
            <a:r>
              <a:rPr lang="en-US" sz="28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獎勵對象及成果要求--研究生科技研發獎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571500" y="742950"/>
            <a:ext cx="8001000" cy="14668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於開始接受獎勵申請之日，正在高等院校就讀，或兩年內修畢碩士、博士或同等學歷課程，期間實際參與自然科學、技術或工程類的科學技術研究至少一年的研究生，並以第一作者（第一完成人）的身份取得成果，如為第二作者（第二完成人），對應學歷組別的學位論文的指導老師，須為有關成果的第一作者（第一完成人）。</a:t>
            </a:r>
            <a:endParaRPr lang="en-US" sz="1200" dirty="0"/>
          </a:p>
          <a:p>
            <a:pPr marL="0" indent="0" algn="l">
              <a:lnSpc>
                <a:spcPts val="1650"/>
              </a:lnSpc>
              <a:buNone/>
            </a:pPr>
            <a:endParaRPr lang="en-US" sz="1200" dirty="0"/>
          </a:p>
          <a:p>
            <a:pPr marL="0" indent="0" algn="l">
              <a:lnSpc>
                <a:spcPts val="1650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分兩個申請組別︰</a:t>
            </a:r>
            <a:endParaRPr lang="en-US" sz="1200" dirty="0"/>
          </a:p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20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博士研究生組別</a:t>
            </a:r>
            <a:endParaRPr lang="en-US" sz="1200" dirty="0"/>
          </a:p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200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碩士研究生組別</a:t>
            </a:r>
            <a:endParaRPr lang="en-US" sz="1200" dirty="0"/>
          </a:p>
        </p:txBody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00050" y="2705100"/>
            <a:ext cx="4171950" cy="226695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752475" y="3764756"/>
            <a:ext cx="3467100" cy="252413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90"/>
              </a:lnSpc>
              <a:buNone/>
            </a:pPr>
            <a:r>
              <a:rPr lang="en-US" sz="14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於校本部設於澳門的高等院校就讀</a:t>
            </a:r>
            <a:endParaRPr lang="en-US" sz="1400" dirty="0"/>
          </a:p>
        </p:txBody>
      </p:sp>
      <p:sp>
        <p:nvSpPr>
          <p:cNvPr id="8" name="Text 4"/>
          <p:cNvSpPr/>
          <p:nvPr/>
        </p:nvSpPr>
        <p:spPr>
          <a:xfrm>
            <a:off x="752475" y="4055269"/>
            <a:ext cx="3467100" cy="2476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取得該高等院校推薦。</a:t>
            </a:r>
            <a:endParaRPr lang="en-US" sz="1050" dirty="0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4572000" y="2705100"/>
            <a:ext cx="4171950" cy="226695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4924425" y="3659981"/>
            <a:ext cx="3467100" cy="252413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9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於校本部設於澳門以外地方的高等院校就讀</a:t>
            </a:r>
            <a:endParaRPr lang="en-US" sz="1200" dirty="0"/>
          </a:p>
        </p:txBody>
      </p:sp>
      <p:sp>
        <p:nvSpPr>
          <p:cNvPr id="11" name="Text 6"/>
          <p:cNvSpPr/>
          <p:nvPr/>
        </p:nvSpPr>
        <p:spPr>
          <a:xfrm>
            <a:off x="4924425" y="3950494"/>
            <a:ext cx="3467100" cy="45720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申請者必須為澳門居民。</a:t>
            </a:r>
            <a:endParaRPr lang="en-US" sz="1050" dirty="0"/>
          </a:p>
          <a:p>
            <a:pPr marL="171450" indent="-171450" algn="l">
              <a:lnSpc>
                <a:spcPts val="1650"/>
              </a:lnSpc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YaHei" panose="020B0503020204020204" pitchFamily="34" charset="-120"/>
              </a:rPr>
              <a:t>取得對應學歷組別的論文指導老師推薦。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2888</Words>
  <Application>WPS 演示</Application>
  <PresentationFormat>On-screen Show (16:9)</PresentationFormat>
  <Paragraphs>358</Paragraphs>
  <Slides>25</Slides>
  <Notes>25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34" baseType="lpstr">
      <vt:lpstr>Arial</vt:lpstr>
      <vt:lpstr>SimSun</vt:lpstr>
      <vt:lpstr>Wingdings</vt:lpstr>
      <vt:lpstr>Microsoft YaHei</vt:lpstr>
      <vt:lpstr>Microsoft YaHei</vt:lpstr>
      <vt:lpstr>Calibri</vt:lpstr>
      <vt:lpstr>Arial Unicode MS</vt:lpstr>
      <vt:lpstr>DengXian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PptxGenJS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creator>PptxGenJS</dc:creator>
  <dc:subject>PptxGenJS Presentation</dc:subject>
  <cp:lastModifiedBy>kuailam</cp:lastModifiedBy>
  <cp:revision>32</cp:revision>
  <dcterms:created xsi:type="dcterms:W3CDTF">2026-04-01T07:15:00Z</dcterms:created>
  <dcterms:modified xsi:type="dcterms:W3CDTF">2026-05-26T02:01:21Z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1D77718DEC894E8D93CF672016F2D399_13</vt:lpwstr>
  </property>
  <property fmtid="{D5CDD505-2E9C-101B-9397-08002B2CF9AE}" pid="3" name="KSOProductBuildVer">
    <vt:lpwstr>2052-12.1.0.26375</vt:lpwstr>
  </property>
</Properties>
</file>